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7" r:id="rId2"/>
    <p:sldId id="256" r:id="rId3"/>
    <p:sldId id="338"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8" r:id="rId75"/>
    <p:sldId id="329" r:id="rId76"/>
    <p:sldId id="330" r:id="rId77"/>
    <p:sldId id="331" r:id="rId78"/>
    <p:sldId id="332" r:id="rId79"/>
    <p:sldId id="333" r:id="rId80"/>
    <p:sldId id="334" r:id="rId81"/>
    <p:sldId id="335" r:id="rId82"/>
    <p:sldId id="336" r:id="rId83"/>
    <p:sldId id="337" r:id="rId8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194" y="-90"/>
      </p:cViewPr>
      <p:guideLst>
        <p:guide orient="horz" pos="2160"/>
        <p:guide pos="2880"/>
      </p:guideLst>
    </p:cSldViewPr>
  </p:slideViewPr>
  <p:notesTextViewPr>
    <p:cViewPr>
      <p:scale>
        <a:sx n="1" d="1"/>
        <a:sy n="1" d="1"/>
      </p:scale>
      <p:origin x="0" y="0"/>
    </p:cViewPr>
  </p:notesTextViewPr>
  <p:sorterViewPr>
    <p:cViewPr>
      <p:scale>
        <a:sx n="47" d="100"/>
        <a:sy n="47" d="100"/>
      </p:scale>
      <p:origin x="0" y="1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3421828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3829288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980893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1707288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172157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2750058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4079073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3726252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2873094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3768729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5DE46F-A7F7-4B95-9805-CE116B8E77A3}" type="datetimeFigureOut">
              <a:rPr lang="en-GB" smtClean="0"/>
              <a:pPr/>
              <a:t>12/04/2017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908657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DE46F-A7F7-4B95-9805-CE116B8E77A3}" type="datetimeFigureOut">
              <a:rPr lang="en-GB" smtClean="0"/>
              <a:pPr/>
              <a:t>12/04/2017</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98ED7F-F96E-49EF-BADA-E221FAEF7295}" type="slidenum">
              <a:rPr lang="en-GB" smtClean="0"/>
              <a:pPr/>
              <a:t>‹#›</a:t>
            </a:fld>
            <a:endParaRPr lang="en-GB" dirty="0"/>
          </a:p>
        </p:txBody>
      </p:sp>
    </p:spTree>
    <p:extLst>
      <p:ext uri="{BB962C8B-B14F-4D97-AF65-F5344CB8AC3E}">
        <p14:creationId xmlns:p14="http://schemas.microsoft.com/office/powerpoint/2010/main" val="32943406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ikegershon@hotmail.com"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geoffpetty.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3" Type="http://schemas.openxmlformats.org/officeDocument/2006/relationships/slide" Target="slide15.xml"/><Relationship Id="rId18" Type="http://schemas.openxmlformats.org/officeDocument/2006/relationships/slide" Target="slide20.xml"/><Relationship Id="rId26" Type="http://schemas.openxmlformats.org/officeDocument/2006/relationships/slide" Target="slide28.xml"/><Relationship Id="rId39" Type="http://schemas.openxmlformats.org/officeDocument/2006/relationships/slide" Target="slide41.xml"/><Relationship Id="rId21" Type="http://schemas.openxmlformats.org/officeDocument/2006/relationships/slide" Target="slide23.xml"/><Relationship Id="rId34" Type="http://schemas.openxmlformats.org/officeDocument/2006/relationships/slide" Target="slide36.xml"/><Relationship Id="rId42" Type="http://schemas.openxmlformats.org/officeDocument/2006/relationships/slide" Target="slide44.xml"/><Relationship Id="rId47" Type="http://schemas.openxmlformats.org/officeDocument/2006/relationships/slide" Target="slide49.xml"/><Relationship Id="rId50" Type="http://schemas.openxmlformats.org/officeDocument/2006/relationships/slide" Target="slide52.xml"/><Relationship Id="rId55" Type="http://schemas.openxmlformats.org/officeDocument/2006/relationships/slide" Target="slide57.xml"/><Relationship Id="rId63" Type="http://schemas.openxmlformats.org/officeDocument/2006/relationships/slide" Target="slide65.xml"/><Relationship Id="rId68" Type="http://schemas.openxmlformats.org/officeDocument/2006/relationships/slide" Target="slide70.xml"/><Relationship Id="rId76" Type="http://schemas.openxmlformats.org/officeDocument/2006/relationships/slide" Target="slide78.xml"/><Relationship Id="rId7" Type="http://schemas.openxmlformats.org/officeDocument/2006/relationships/slide" Target="slide9.xml"/><Relationship Id="rId71" Type="http://schemas.openxmlformats.org/officeDocument/2006/relationships/slide" Target="slide73.xml"/><Relationship Id="rId2" Type="http://schemas.openxmlformats.org/officeDocument/2006/relationships/slide" Target="slide4.xml"/><Relationship Id="rId16" Type="http://schemas.openxmlformats.org/officeDocument/2006/relationships/slide" Target="slide18.xml"/><Relationship Id="rId29" Type="http://schemas.openxmlformats.org/officeDocument/2006/relationships/slide" Target="slide31.xml"/><Relationship Id="rId11" Type="http://schemas.openxmlformats.org/officeDocument/2006/relationships/slide" Target="slide13.xml"/><Relationship Id="rId24" Type="http://schemas.openxmlformats.org/officeDocument/2006/relationships/slide" Target="slide26.xml"/><Relationship Id="rId32" Type="http://schemas.openxmlformats.org/officeDocument/2006/relationships/slide" Target="slide34.xml"/><Relationship Id="rId37" Type="http://schemas.openxmlformats.org/officeDocument/2006/relationships/slide" Target="slide39.xml"/><Relationship Id="rId40" Type="http://schemas.openxmlformats.org/officeDocument/2006/relationships/slide" Target="slide42.xml"/><Relationship Id="rId45" Type="http://schemas.openxmlformats.org/officeDocument/2006/relationships/slide" Target="slide47.xml"/><Relationship Id="rId53" Type="http://schemas.openxmlformats.org/officeDocument/2006/relationships/slide" Target="slide55.xml"/><Relationship Id="rId58" Type="http://schemas.openxmlformats.org/officeDocument/2006/relationships/slide" Target="slide60.xml"/><Relationship Id="rId66" Type="http://schemas.openxmlformats.org/officeDocument/2006/relationships/slide" Target="slide68.xml"/><Relationship Id="rId74" Type="http://schemas.openxmlformats.org/officeDocument/2006/relationships/slide" Target="slide76.xml"/><Relationship Id="rId79" Type="http://schemas.openxmlformats.org/officeDocument/2006/relationships/slide" Target="slide81.xml"/><Relationship Id="rId5" Type="http://schemas.openxmlformats.org/officeDocument/2006/relationships/slide" Target="slide7.xml"/><Relationship Id="rId61" Type="http://schemas.openxmlformats.org/officeDocument/2006/relationships/slide" Target="slide63.xml"/><Relationship Id="rId10" Type="http://schemas.openxmlformats.org/officeDocument/2006/relationships/slide" Target="slide12.xml"/><Relationship Id="rId19" Type="http://schemas.openxmlformats.org/officeDocument/2006/relationships/slide" Target="slide21.xml"/><Relationship Id="rId31" Type="http://schemas.openxmlformats.org/officeDocument/2006/relationships/slide" Target="slide33.xml"/><Relationship Id="rId44" Type="http://schemas.openxmlformats.org/officeDocument/2006/relationships/slide" Target="slide46.xml"/><Relationship Id="rId52" Type="http://schemas.openxmlformats.org/officeDocument/2006/relationships/slide" Target="slide54.xml"/><Relationship Id="rId60" Type="http://schemas.openxmlformats.org/officeDocument/2006/relationships/slide" Target="slide62.xml"/><Relationship Id="rId65" Type="http://schemas.openxmlformats.org/officeDocument/2006/relationships/slide" Target="slide67.xml"/><Relationship Id="rId73" Type="http://schemas.openxmlformats.org/officeDocument/2006/relationships/slide" Target="slide75.xml"/><Relationship Id="rId78" Type="http://schemas.openxmlformats.org/officeDocument/2006/relationships/slide" Target="slide80.xml"/><Relationship Id="rId81" Type="http://schemas.openxmlformats.org/officeDocument/2006/relationships/slide" Target="slide83.xml"/><Relationship Id="rId4" Type="http://schemas.openxmlformats.org/officeDocument/2006/relationships/slide" Target="slide6.xml"/><Relationship Id="rId9" Type="http://schemas.openxmlformats.org/officeDocument/2006/relationships/slide" Target="slide11.xml"/><Relationship Id="rId14" Type="http://schemas.openxmlformats.org/officeDocument/2006/relationships/slide" Target="slide16.xml"/><Relationship Id="rId22" Type="http://schemas.openxmlformats.org/officeDocument/2006/relationships/slide" Target="slide24.xml"/><Relationship Id="rId27" Type="http://schemas.openxmlformats.org/officeDocument/2006/relationships/slide" Target="slide29.xml"/><Relationship Id="rId30" Type="http://schemas.openxmlformats.org/officeDocument/2006/relationships/slide" Target="slide32.xml"/><Relationship Id="rId35" Type="http://schemas.openxmlformats.org/officeDocument/2006/relationships/slide" Target="slide37.xml"/><Relationship Id="rId43" Type="http://schemas.openxmlformats.org/officeDocument/2006/relationships/slide" Target="slide45.xml"/><Relationship Id="rId48" Type="http://schemas.openxmlformats.org/officeDocument/2006/relationships/slide" Target="slide50.xml"/><Relationship Id="rId56" Type="http://schemas.openxmlformats.org/officeDocument/2006/relationships/slide" Target="slide58.xml"/><Relationship Id="rId64" Type="http://schemas.openxmlformats.org/officeDocument/2006/relationships/slide" Target="slide66.xml"/><Relationship Id="rId69" Type="http://schemas.openxmlformats.org/officeDocument/2006/relationships/slide" Target="slide71.xml"/><Relationship Id="rId77" Type="http://schemas.openxmlformats.org/officeDocument/2006/relationships/slide" Target="slide79.xml"/><Relationship Id="rId8" Type="http://schemas.openxmlformats.org/officeDocument/2006/relationships/slide" Target="slide10.xml"/><Relationship Id="rId51" Type="http://schemas.openxmlformats.org/officeDocument/2006/relationships/slide" Target="slide53.xml"/><Relationship Id="rId72" Type="http://schemas.openxmlformats.org/officeDocument/2006/relationships/slide" Target="slide74.xml"/><Relationship Id="rId80" Type="http://schemas.openxmlformats.org/officeDocument/2006/relationships/slide" Target="slide82.xml"/><Relationship Id="rId3" Type="http://schemas.openxmlformats.org/officeDocument/2006/relationships/slide" Target="slide5.xml"/><Relationship Id="rId12" Type="http://schemas.openxmlformats.org/officeDocument/2006/relationships/slide" Target="slide14.xml"/><Relationship Id="rId17" Type="http://schemas.openxmlformats.org/officeDocument/2006/relationships/slide" Target="slide19.xml"/><Relationship Id="rId25" Type="http://schemas.openxmlformats.org/officeDocument/2006/relationships/slide" Target="slide27.xml"/><Relationship Id="rId33" Type="http://schemas.openxmlformats.org/officeDocument/2006/relationships/slide" Target="slide35.xml"/><Relationship Id="rId38" Type="http://schemas.openxmlformats.org/officeDocument/2006/relationships/slide" Target="slide40.xml"/><Relationship Id="rId46" Type="http://schemas.openxmlformats.org/officeDocument/2006/relationships/slide" Target="slide48.xml"/><Relationship Id="rId59" Type="http://schemas.openxmlformats.org/officeDocument/2006/relationships/slide" Target="slide61.xml"/><Relationship Id="rId67" Type="http://schemas.openxmlformats.org/officeDocument/2006/relationships/slide" Target="slide69.xml"/><Relationship Id="rId20" Type="http://schemas.openxmlformats.org/officeDocument/2006/relationships/slide" Target="slide22.xml"/><Relationship Id="rId41" Type="http://schemas.openxmlformats.org/officeDocument/2006/relationships/slide" Target="slide43.xml"/><Relationship Id="rId54" Type="http://schemas.openxmlformats.org/officeDocument/2006/relationships/slide" Target="slide56.xml"/><Relationship Id="rId62" Type="http://schemas.openxmlformats.org/officeDocument/2006/relationships/slide" Target="slide64.xml"/><Relationship Id="rId70" Type="http://schemas.openxmlformats.org/officeDocument/2006/relationships/slide" Target="slide72.xml"/><Relationship Id="rId75" Type="http://schemas.openxmlformats.org/officeDocument/2006/relationships/slide" Target="slide77.xml"/><Relationship Id="rId1" Type="http://schemas.openxmlformats.org/officeDocument/2006/relationships/slideLayout" Target="../slideLayouts/slideLayout1.xml"/><Relationship Id="rId6" Type="http://schemas.openxmlformats.org/officeDocument/2006/relationships/slide" Target="slide8.xml"/><Relationship Id="rId15" Type="http://schemas.openxmlformats.org/officeDocument/2006/relationships/slide" Target="slide17.xml"/><Relationship Id="rId23" Type="http://schemas.openxmlformats.org/officeDocument/2006/relationships/slide" Target="slide25.xml"/><Relationship Id="rId28" Type="http://schemas.openxmlformats.org/officeDocument/2006/relationships/slide" Target="slide30.xml"/><Relationship Id="rId36" Type="http://schemas.openxmlformats.org/officeDocument/2006/relationships/slide" Target="slide38.xml"/><Relationship Id="rId49" Type="http://schemas.openxmlformats.org/officeDocument/2006/relationships/slide" Target="slide51.xml"/><Relationship Id="rId57" Type="http://schemas.openxmlformats.org/officeDocument/2006/relationships/slide" Target="slide59.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41.xml.rels><?xml version="1.0" encoding="UTF-8" standalone="yes"?>
<Relationships xmlns="http://schemas.openxmlformats.org/package/2006/relationships"><Relationship Id="rId3" Type="http://schemas.openxmlformats.org/officeDocument/2006/relationships/hyperlink" Target="http://www.brookes.ac.uk/services/ocsd/teachingnews/archive/autumn04/tips_buzz.html" TargetMode="Externa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4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learning-theories.com/discovery-learning-bruner.html" TargetMode="Externa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47.jpeg"/></Relationships>
</file>

<file path=ppt/slides/_rels/slide4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64.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www.tes.co.uk/teaching-resource/Assessment-For-Learning-Toolkit-6020165/" TargetMode="Externa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67.jpeg"/><Relationship Id="rId5" Type="http://schemas.openxmlformats.org/officeDocument/2006/relationships/hyperlink" Target="http://www.tes.co.uk/teaching-resource/The-Whole-Class-Feedback-Guide-6057595/" TargetMode="External"/><Relationship Id="rId4" Type="http://schemas.openxmlformats.org/officeDocument/2006/relationships/hyperlink" Target="http://www.tes.co.uk/teaching-resource/Peer-and-Self-Assessment-Guide-6024930/"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77.jpeg"/></Relationships>
</file>

<file path=ppt/slides/_rels/slide7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hyperlink" Target="http://www.tes.co.uk/teaching-resource/Challenge-Toolkit-6063318/" TargetMode="Externa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79.jpeg"/></Relationships>
</file>

<file path=ppt/slides/_rels/slide78.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62" y="0"/>
            <a:ext cx="916147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5392"/>
            <a:ext cx="3347864" cy="1077218"/>
          </a:xfrm>
          <a:prstGeom prst="rect">
            <a:avLst/>
          </a:prstGeom>
          <a:noFill/>
          <a:ln>
            <a:noFill/>
          </a:ln>
        </p:spPr>
        <p:txBody>
          <a:bodyPr wrap="square" lIns="91440" tIns="45720" rIns="91440" bIns="45720">
            <a:spAutoFit/>
          </a:bodyPr>
          <a:lstStyle/>
          <a:p>
            <a:r>
              <a:rPr lang="zh-CN" altLang="en-US" sz="3200" b="1" cap="none" spc="0" dirty="0" smtClean="0">
                <a:ln w="10541" cmpd="sng">
                  <a:noFill/>
                  <a:prstDash val="solid"/>
                </a:ln>
                <a:solidFill>
                  <a:schemeClr val="bg1"/>
                </a:solidFill>
                <a:effectLst/>
              </a:rPr>
              <a:t>开始一堂课的活动工具包</a:t>
            </a:r>
            <a:endParaRPr lang="en-US" sz="3200" b="1" cap="none" spc="0" dirty="0">
              <a:ln w="10541" cmpd="sng">
                <a:noFill/>
                <a:prstDash val="solid"/>
              </a:ln>
              <a:solidFill>
                <a:schemeClr val="bg1"/>
              </a:solidFill>
              <a:effectLst/>
            </a:endParaRPr>
          </a:p>
        </p:txBody>
      </p:sp>
      <p:sp>
        <p:nvSpPr>
          <p:cNvPr id="6" name="TextBox 5"/>
          <p:cNvSpPr txBox="1"/>
          <p:nvPr/>
        </p:nvSpPr>
        <p:spPr>
          <a:xfrm>
            <a:off x="5004048" y="5272951"/>
            <a:ext cx="4202748" cy="1585049"/>
          </a:xfrm>
          <a:prstGeom prst="rect">
            <a:avLst/>
          </a:prstGeom>
          <a:solidFill>
            <a:schemeClr val="accent1"/>
          </a:solidFill>
        </p:spPr>
        <p:txBody>
          <a:bodyPr wrap="square" rtlCol="0">
            <a:spAutoFit/>
          </a:bodyPr>
          <a:lstStyle/>
          <a:p>
            <a:pPr algn="ctr"/>
            <a:r>
              <a:rPr lang="en-GB" sz="2000" dirty="0" smtClean="0">
                <a:solidFill>
                  <a:schemeClr val="bg1"/>
                </a:solidFill>
              </a:rPr>
              <a:t>80 ways to differentiate, for use across the curriculum and the Key Stages.</a:t>
            </a:r>
          </a:p>
          <a:p>
            <a:pPr algn="ctr"/>
            <a:endParaRPr lang="en-GB" dirty="0" smtClean="0">
              <a:solidFill>
                <a:schemeClr val="bg1"/>
              </a:solidFill>
            </a:endParaRPr>
          </a:p>
          <a:p>
            <a:pPr algn="ctr"/>
            <a:endParaRPr lang="en-GB" dirty="0">
              <a:solidFill>
                <a:schemeClr val="bg1"/>
              </a:solidFill>
            </a:endParaRPr>
          </a:p>
          <a:p>
            <a:pPr algn="ctr"/>
            <a:r>
              <a:rPr lang="en-GB" sz="1050" dirty="0" smtClean="0">
                <a:solidFill>
                  <a:schemeClr val="bg1"/>
                </a:solidFill>
              </a:rPr>
              <a:t>Made by Mike Gershon – </a:t>
            </a:r>
            <a:r>
              <a:rPr lang="en-GB" sz="1050" dirty="0" smtClean="0">
                <a:solidFill>
                  <a:schemeClr val="bg1"/>
                </a:solidFill>
                <a:hlinkClick r:id="rId3"/>
              </a:rPr>
              <a:t>mikegershon@hotmail.com</a:t>
            </a:r>
            <a:r>
              <a:rPr lang="en-GB" sz="1050" dirty="0" smtClean="0">
                <a:solidFill>
                  <a:schemeClr val="bg1"/>
                </a:solidFill>
              </a:rPr>
              <a:t> – with thanks to Ruth Sandler </a:t>
            </a:r>
            <a:r>
              <a:rPr lang="en-GB" sz="1050" smtClean="0">
                <a:solidFill>
                  <a:schemeClr val="bg1"/>
                </a:solidFill>
              </a:rPr>
              <a:t>and </a:t>
            </a:r>
            <a:r>
              <a:rPr lang="en-GB" sz="1050" smtClean="0">
                <a:solidFill>
                  <a:schemeClr val="bg1"/>
                </a:solidFill>
                <a:hlinkClick r:id="rId4"/>
              </a:rPr>
              <a:t>www.geoffpetty.com</a:t>
            </a:r>
            <a:r>
              <a:rPr lang="en-GB" sz="1050" smtClean="0">
                <a:solidFill>
                  <a:schemeClr val="bg1"/>
                </a:solidFill>
              </a:rPr>
              <a:t> </a:t>
            </a:r>
            <a:endParaRPr lang="en-GB" sz="1050" dirty="0">
              <a:solidFill>
                <a:schemeClr val="bg1"/>
              </a:solidFill>
            </a:endParaRPr>
          </a:p>
        </p:txBody>
      </p:sp>
    </p:spTree>
    <p:extLst>
      <p:ext uri="{BB962C8B-B14F-4D97-AF65-F5344CB8AC3E}">
        <p14:creationId xmlns:p14="http://schemas.microsoft.com/office/powerpoint/2010/main" val="31380796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970318"/>
          </a:xfrm>
          <a:prstGeom prst="rect">
            <a:avLst/>
          </a:prstGeom>
          <a:noFill/>
        </p:spPr>
        <p:txBody>
          <a:bodyPr wrap="square" rtlCol="0">
            <a:spAutoFit/>
          </a:bodyPr>
          <a:lstStyle/>
          <a:p>
            <a:r>
              <a:rPr lang="zh-CN" altLang="zh-CN" dirty="0"/>
              <a:t>反义词是相反的：</a:t>
            </a:r>
          </a:p>
          <a:p>
            <a:r>
              <a:rPr lang="zh-CN" altLang="zh-CN" dirty="0"/>
              <a:t>大的反义词是小。</a:t>
            </a:r>
          </a:p>
          <a:p>
            <a:r>
              <a:rPr lang="zh-CN" altLang="zh-CN" dirty="0"/>
              <a:t>白的反义词是黑。</a:t>
            </a:r>
          </a:p>
          <a:p>
            <a:r>
              <a:rPr lang="zh-CN" altLang="zh-CN" dirty="0"/>
              <a:t>快的反义词是慢。</a:t>
            </a:r>
          </a:p>
          <a:p>
            <a:r>
              <a:rPr lang="zh-CN" altLang="zh-CN" dirty="0"/>
              <a:t>当你为学生们教授新词时，告诉他们这些词的反义词</a:t>
            </a:r>
            <a:r>
              <a:rPr lang="zh-CN" altLang="zh-CN" dirty="0" smtClean="0"/>
              <a:t>。</a:t>
            </a:r>
            <a:endParaRPr lang="en-US" altLang="zh-CN" dirty="0" smtClean="0"/>
          </a:p>
          <a:p>
            <a:endParaRPr lang="zh-CN" altLang="zh-CN" dirty="0"/>
          </a:p>
          <a:p>
            <a:r>
              <a:rPr lang="zh-CN" altLang="zh-CN" dirty="0"/>
              <a:t>这能帮助学生们理解新词，也会让他们清楚它们不包含的意思（也就是他们本身的意思）</a:t>
            </a:r>
            <a:r>
              <a:rPr lang="zh-CN" altLang="zh-CN" dirty="0" smtClean="0"/>
              <a:t>。</a:t>
            </a:r>
            <a:endParaRPr lang="en-US" altLang="zh-CN" dirty="0" smtClean="0"/>
          </a:p>
          <a:p>
            <a:endParaRPr lang="zh-CN" altLang="zh-CN" dirty="0"/>
          </a:p>
          <a:p>
            <a:r>
              <a:rPr lang="zh-CN" altLang="zh-CN" dirty="0"/>
              <a:t>如果有可能，使用学生们容易熟悉的、简单点的反义词。</a:t>
            </a:r>
          </a:p>
          <a:p>
            <a:r>
              <a:rPr lang="en-GB" altLang="zh-CN" dirty="0"/>
              <a:t> </a:t>
            </a:r>
            <a:endParaRPr lang="zh-CN" altLang="zh-CN" dirty="0"/>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Keyword </a:t>
            </a:r>
            <a:r>
              <a:rPr lang="en-GB" sz="2400" b="1" u="sng" dirty="0" smtClean="0"/>
              <a:t>Context</a:t>
            </a:r>
            <a:r>
              <a:rPr lang="zh-CN" altLang="zh-CN" sz="2400" dirty="0"/>
              <a:t>反义词</a:t>
            </a:r>
          </a:p>
        </p:txBody>
      </p:sp>
      <p:pic>
        <p:nvPicPr>
          <p:cNvPr id="75778" name="Picture 2" descr="http://t0.gstatic.com/images?q=tbn:ANd9GcRz6hVBFdIXzHeJKwbz2sf2w1Ma9MyjNCFKgCdGkVVqzjk6V4Rx"/>
          <p:cNvPicPr>
            <a:picLocks noChangeAspect="1" noChangeArrowheads="1"/>
          </p:cNvPicPr>
          <p:nvPr/>
        </p:nvPicPr>
        <p:blipFill>
          <a:blip r:embed="rId3" cstate="print"/>
          <a:srcRect/>
          <a:stretch>
            <a:fillRect/>
          </a:stretch>
        </p:blipFill>
        <p:spPr bwMode="auto">
          <a:xfrm>
            <a:off x="611560" y="2348880"/>
            <a:ext cx="3407168" cy="207754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59416" y="1268760"/>
            <a:ext cx="4176464" cy="3970318"/>
          </a:xfrm>
          <a:prstGeom prst="rect">
            <a:avLst/>
          </a:prstGeom>
          <a:noFill/>
        </p:spPr>
        <p:txBody>
          <a:bodyPr wrap="square" rtlCol="0">
            <a:spAutoFit/>
          </a:bodyPr>
          <a:lstStyle/>
          <a:p>
            <a:r>
              <a:rPr lang="zh-CN" altLang="zh-CN" dirty="0"/>
              <a:t>让一个学生在全班面前展开对话。这可以作为班级讨论的一部分，或者是问答环节的一部分</a:t>
            </a:r>
            <a:r>
              <a:rPr lang="zh-CN" altLang="zh-CN" dirty="0" smtClean="0"/>
              <a:t>。</a:t>
            </a:r>
            <a:endParaRPr lang="en-US" altLang="zh-CN" dirty="0" smtClean="0"/>
          </a:p>
          <a:p>
            <a:endParaRPr lang="zh-CN" altLang="zh-CN" dirty="0"/>
          </a:p>
          <a:p>
            <a:r>
              <a:rPr lang="zh-CN" altLang="zh-CN" dirty="0"/>
              <a:t>以你们的对话为模板，告诉学生们如何使用关键词，技术词汇或最新学到的想法</a:t>
            </a:r>
            <a:r>
              <a:rPr lang="zh-CN" altLang="zh-CN" dirty="0" smtClean="0"/>
              <a:t>。</a:t>
            </a:r>
            <a:endParaRPr lang="en-US" altLang="zh-CN" dirty="0" smtClean="0"/>
          </a:p>
          <a:p>
            <a:endParaRPr lang="zh-CN" altLang="zh-CN" dirty="0"/>
          </a:p>
          <a:p>
            <a:r>
              <a:rPr lang="zh-CN" altLang="zh-CN" dirty="0"/>
              <a:t>你可能会挑选一个你知道他对所学内容很有信心的学生来开展对话，</a:t>
            </a:r>
          </a:p>
          <a:p>
            <a:r>
              <a:rPr lang="zh-CN" altLang="zh-CN" dirty="0"/>
              <a:t>随后，你会让全班开展大讨论，在这个过程中，他们要使用你模拟中关键词用法。</a:t>
            </a:r>
          </a:p>
          <a:p>
            <a:r>
              <a:rPr lang="en-GB" dirty="0" smtClean="0"/>
              <a:t>.</a:t>
            </a:r>
            <a:endParaRPr lang="en-GB" dirty="0" smtClean="0"/>
          </a:p>
        </p:txBody>
      </p:sp>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Antonyms</a:t>
            </a:r>
            <a:r>
              <a:rPr lang="zh-CN" altLang="zh-CN" sz="2400" dirty="0"/>
              <a:t>模拟对话</a:t>
            </a:r>
            <a:endParaRPr lang="en-GB" sz="2400" b="1" u="sng" dirty="0"/>
          </a:p>
        </p:txBody>
      </p:sp>
      <p:pic>
        <p:nvPicPr>
          <p:cNvPr id="74754" name="Picture 2" descr="http://t0.gstatic.com/images?q=tbn:ANd9GcSYEHmJA6Qa-W-BqLGpWgUZPKfUDhJ2nYym8BP0wn1WKD2W5mU1"/>
          <p:cNvPicPr>
            <a:picLocks noChangeAspect="1" noChangeArrowheads="1"/>
          </p:cNvPicPr>
          <p:nvPr/>
        </p:nvPicPr>
        <p:blipFill>
          <a:blip r:embed="rId3" cstate="print"/>
          <a:srcRect/>
          <a:stretch>
            <a:fillRect/>
          </a:stretch>
        </p:blipFill>
        <p:spPr bwMode="auto">
          <a:xfrm>
            <a:off x="594447" y="1611685"/>
            <a:ext cx="3329480" cy="332948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制作一面单词墙来跟进学习新单词</a:t>
            </a:r>
            <a:r>
              <a:rPr lang="zh-CN" altLang="zh-CN" dirty="0" smtClean="0"/>
              <a:t>。</a:t>
            </a:r>
            <a:endParaRPr lang="en-US" altLang="zh-CN" dirty="0"/>
          </a:p>
          <a:p>
            <a:endParaRPr lang="zh-CN" altLang="zh-CN" dirty="0"/>
          </a:p>
          <a:p>
            <a:r>
              <a:rPr lang="zh-CN" altLang="zh-CN" dirty="0"/>
              <a:t>指定一个新词侦探，他的工作就是确认课堂中出现的新词。他们负责把新词找出来，然后添加到单词墙上</a:t>
            </a:r>
            <a:r>
              <a:rPr lang="zh-CN" altLang="zh-CN" dirty="0" smtClean="0"/>
              <a:t>。</a:t>
            </a:r>
            <a:endParaRPr lang="en-US" altLang="zh-CN" dirty="0" smtClean="0"/>
          </a:p>
          <a:p>
            <a:endParaRPr lang="zh-CN" altLang="zh-CN" dirty="0"/>
          </a:p>
          <a:p>
            <a:r>
              <a:rPr lang="zh-CN" altLang="zh-CN" dirty="0"/>
              <a:t>这个角色需要轮流来做，以确保大家都有这样的机会</a:t>
            </a:r>
            <a:r>
              <a:rPr lang="zh-CN" altLang="zh-CN" dirty="0" smtClean="0"/>
              <a:t>。</a:t>
            </a:r>
            <a:endParaRPr lang="en-US" altLang="zh-CN" dirty="0" smtClean="0"/>
          </a:p>
          <a:p>
            <a:endParaRPr lang="zh-CN" altLang="zh-CN" dirty="0"/>
          </a:p>
          <a:p>
            <a:r>
              <a:rPr lang="zh-CN" altLang="zh-CN" dirty="0"/>
              <a:t>说到单词墙，你可以把卡片固定到墙上，备用白板上，软木板或打印出来，用蓝丁胶粘起来。</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Modelling Conversation</a:t>
            </a:r>
            <a:r>
              <a:rPr lang="zh-CN" altLang="zh-CN" sz="2400" dirty="0"/>
              <a:t>新单词</a:t>
            </a:r>
            <a:endParaRPr lang="en-GB" sz="2400" b="1" u="sng" dirty="0"/>
          </a:p>
        </p:txBody>
      </p:sp>
      <p:pic>
        <p:nvPicPr>
          <p:cNvPr id="73730" name="Picture 2" descr="http://t3.gstatic.com/images?q=tbn:ANd9GcRrC8N1pECtnjmB7OTcNpYmrGaQpBiqqSXeW6UHdG1dsXmPgNB8"/>
          <p:cNvPicPr>
            <a:picLocks noChangeAspect="1" noChangeArrowheads="1"/>
          </p:cNvPicPr>
          <p:nvPr/>
        </p:nvPicPr>
        <p:blipFill>
          <a:blip r:embed="rId3" cstate="print"/>
          <a:srcRect/>
          <a:stretch>
            <a:fillRect/>
          </a:stretch>
        </p:blipFill>
        <p:spPr bwMode="auto">
          <a:xfrm>
            <a:off x="971600" y="1556792"/>
            <a:ext cx="2790688" cy="372571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指定一些字典冠军，这个角色可以每周或每学期进行轮换</a:t>
            </a:r>
            <a:r>
              <a:rPr lang="zh-CN" altLang="zh-CN" dirty="0" smtClean="0"/>
              <a:t>。</a:t>
            </a:r>
            <a:endParaRPr lang="en-US" altLang="zh-CN" dirty="0" smtClean="0"/>
          </a:p>
          <a:p>
            <a:endParaRPr lang="zh-CN" altLang="zh-CN" dirty="0"/>
          </a:p>
          <a:p>
            <a:r>
              <a:rPr lang="zh-CN" altLang="zh-CN" dirty="0"/>
              <a:t>在教室里放置一些字典</a:t>
            </a:r>
            <a:r>
              <a:rPr lang="zh-CN" altLang="zh-CN" dirty="0" smtClean="0"/>
              <a:t>。</a:t>
            </a:r>
            <a:endParaRPr lang="en-US" altLang="zh-CN" dirty="0" smtClean="0"/>
          </a:p>
          <a:p>
            <a:endParaRPr lang="zh-CN" altLang="zh-CN" dirty="0"/>
          </a:p>
          <a:p>
            <a:r>
              <a:rPr lang="zh-CN" altLang="zh-CN" dirty="0"/>
              <a:t>每当新单词出现的时候，字典冠军就要做好查出它们意义的工作，然后告诉他们的同伴</a:t>
            </a:r>
            <a:r>
              <a:rPr lang="zh-CN" altLang="zh-CN" dirty="0" smtClean="0"/>
              <a:t>。</a:t>
            </a:r>
            <a:endParaRPr lang="en-US" altLang="zh-CN" dirty="0" smtClean="0"/>
          </a:p>
          <a:p>
            <a:endParaRPr lang="zh-CN" altLang="zh-CN" dirty="0"/>
          </a:p>
          <a:p>
            <a:r>
              <a:rPr lang="zh-CN" altLang="zh-CN" dirty="0"/>
              <a:t>每个冠军都要对一部分学生负责，这就保证了冠军们都有机会来教授，而所有的学生也都有机会学习。</a:t>
            </a:r>
          </a:p>
        </p:txBody>
      </p:sp>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New </a:t>
            </a:r>
            <a:r>
              <a:rPr lang="en-GB" sz="2400" b="1" u="sng" dirty="0" smtClean="0"/>
              <a:t>Words</a:t>
            </a:r>
            <a:r>
              <a:rPr lang="zh-CN" altLang="zh-CN" sz="2400" dirty="0"/>
              <a:t>字典冠军</a:t>
            </a:r>
            <a:endParaRPr lang="en-GB" sz="2400" b="1" u="sng" dirty="0"/>
          </a:p>
        </p:txBody>
      </p:sp>
      <p:pic>
        <p:nvPicPr>
          <p:cNvPr id="72706" name="Picture 2" descr="http://t0.gstatic.com/images?q=tbn:ANd9GcRkXIwvpQ2Q3CzzsF19CEtQHCV3r59jCaUpaLqivu9heVTgib0PfA"/>
          <p:cNvPicPr>
            <a:picLocks noChangeAspect="1" noChangeArrowheads="1"/>
          </p:cNvPicPr>
          <p:nvPr/>
        </p:nvPicPr>
        <p:blipFill>
          <a:blip r:embed="rId3" cstate="print"/>
          <a:srcRect/>
          <a:stretch>
            <a:fillRect/>
          </a:stretch>
        </p:blipFill>
        <p:spPr bwMode="auto">
          <a:xfrm>
            <a:off x="251520" y="2204864"/>
            <a:ext cx="4053746" cy="260598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59416" y="1268760"/>
            <a:ext cx="4176464" cy="3970318"/>
          </a:xfrm>
          <a:prstGeom prst="rect">
            <a:avLst/>
          </a:prstGeom>
          <a:noFill/>
        </p:spPr>
        <p:txBody>
          <a:bodyPr wrap="square" rtlCol="0">
            <a:spAutoFit/>
          </a:bodyPr>
          <a:lstStyle/>
          <a:p>
            <a:r>
              <a:rPr lang="zh-CN" altLang="zh-CN" dirty="0"/>
              <a:t>仔细地想想你要如何在课堂中说明任务，我喜欢的方法是这样的：</a:t>
            </a:r>
          </a:p>
          <a:p>
            <a:pPr lvl="0"/>
            <a:r>
              <a:rPr lang="zh-CN" altLang="zh-CN" dirty="0"/>
              <a:t>板上有清楚简单的指示</a:t>
            </a:r>
          </a:p>
          <a:p>
            <a:pPr lvl="0"/>
            <a:r>
              <a:rPr lang="zh-CN" altLang="zh-CN" dirty="0"/>
              <a:t>指示旁边有合适的图片</a:t>
            </a:r>
          </a:p>
          <a:p>
            <a:pPr lvl="0"/>
            <a:r>
              <a:rPr lang="zh-CN" altLang="zh-CN" dirty="0"/>
              <a:t>有模板，也有口头</a:t>
            </a:r>
            <a:r>
              <a:rPr lang="zh-CN" altLang="zh-CN" dirty="0" smtClean="0"/>
              <a:t>说明</a:t>
            </a:r>
            <a:endParaRPr lang="en-US" altLang="zh-CN" dirty="0" smtClean="0"/>
          </a:p>
          <a:p>
            <a:pPr lvl="0"/>
            <a:endParaRPr lang="zh-CN" altLang="zh-CN" dirty="0"/>
          </a:p>
          <a:p>
            <a:r>
              <a:rPr lang="zh-CN" altLang="zh-CN" dirty="0"/>
              <a:t>其它选项包括：</a:t>
            </a:r>
          </a:p>
          <a:p>
            <a:pPr lvl="0"/>
            <a:r>
              <a:rPr lang="zh-CN" altLang="zh-CN" dirty="0"/>
              <a:t>老师提问理解了的学生，向全班解释任务的内容。</a:t>
            </a:r>
          </a:p>
          <a:p>
            <a:pPr lvl="0"/>
            <a:r>
              <a:rPr lang="zh-CN" altLang="zh-CN" dirty="0"/>
              <a:t>老师向大家展示去年学生的作品（这也就提示了最后作品的呈现效果）</a:t>
            </a:r>
          </a:p>
          <a:p>
            <a:pPr lvl="0"/>
            <a:r>
              <a:rPr lang="zh-CN" altLang="zh-CN" dirty="0"/>
              <a:t>在板上或手写稿上提供一份检查表。学生们可以用它来完成作业，或者一次一条。</a:t>
            </a:r>
          </a:p>
        </p:txBody>
      </p:sp>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Dictionary </a:t>
            </a:r>
            <a:r>
              <a:rPr lang="en-GB" sz="2400" b="1" u="sng" dirty="0" smtClean="0"/>
              <a:t>Champions</a:t>
            </a:r>
            <a:r>
              <a:rPr lang="zh-CN" altLang="zh-CN" sz="2400" dirty="0"/>
              <a:t>作业分析</a:t>
            </a:r>
            <a:endParaRPr lang="en-GB" sz="2400" b="1" u="sng" dirty="0"/>
          </a:p>
        </p:txBody>
      </p:sp>
      <p:sp>
        <p:nvSpPr>
          <p:cNvPr id="71682" name="AutoShape 2" descr="data:image/jpeg;base64,/9j/4AAQSkZJRgABAQAAAQABAAD/2wCEAAkGBhQSERUTEhQWFBUVGBgWGBcYFxgXFxcXGhYVFxcVFBcXHCYfFxojGhcUHy8gIycpLCwsFR4xNTAqNSYrLCkBCQoKDgwOGg8PGiwlHyQsLCksKSwsKSksKSwpLCkpLCksKSwsKSwsLCksLCksKSwsKSwsKSksKSksKSksLCwsLP/AABEIALcBEwMBIgACEQEDEQH/xAAcAAABBQEBAQAAAAAAAAAAAAAEAAIDBQYBBwj/xAA+EAABAwEGAwUHAwIFBAMAAAABAAIRAwQFEiExQVFhcQYTIoGRMkJSobHB0Qcj8GLhFHKCkvEVY6KyM0OD/8QAGgEAAwEBAQEAAAAAAAAAAAAAAQIDAAQFBv/EACsRAAICAgEDBAIBBAMAAAAAAAABAhEDIRIEMUEFIlFhEzIUFXGhsUJSgf/aAAwDAQACEQMRAD8A44ZniqS2nx8lc1Z2WbvqoWvzyUGyvgltdrwAOHRQ03YwS/IgqCrNRrRMCUrXZDM68VKXyToe+m2q8Scgj7Ld4p5zKqu8axwBkSrKo/E0Qcksd22gIgvMkkEbKlvE94Q3gFavc7ENIUNoosbOI5pJS9wr2yLslZyZYXQAZPRbC0sxsHdGQMishcdQNc7nstfd7SaZjKEzl8jRXgksFxN9p+c/JW9GjhJgQICorutT2Eh3szvqrO33jDJGeSaDjVoaNFg+mSHBR4YYPQqluu3va7xvmcz+ArR9uGfNUU01YyY2o7ND226Knthji0iZicuMawr7s72fNZwrVQQwey34+Z/p+qv7e0DDHAj0JA+ipjhyVm52edNKIs9nc4hrGlzjoBmStbabrY/NzGk8d/UQVcXHdrKbfCwNJ1O56k5pvx/YLM03so9rMVR0EmMIGKOpmPRU94WXBiGsb6L0O+QMHmPwsdelAEnnH0P4TPGmtBizC3gNVhC0ttUjZwXol62JxeQAshefZmv3mMNgZFQjruaR65YKuKkzm0JtdsFLs4Zs7J1DU+rBzGqIwL16KFtGBrup+Kjqa6LGG0xCsbCJaZQNEZI2xv8AFhjmsYB7WUPA13A/VUTRktd2kE0MhMELKCTlp5JQDNUyoYzUh4fNObQbu4eqBivDpnJBVbOSRIMaK8qGmPeHqg6tvpD3wsaiRtCk0RnkkgjfNL4gkq82T/GjQ09c1QdpY8Lj0VzXqENMKqvgteyCdIKSVUUsoaFecgprViAkOlENsDQ3I5p7aEDMjzUifcrqsPbzR1hrS0A5QuOs0cBKifhGrgEV3sKQrxO7dkHZaneuxRMFHtrUtC8ImyCzh37ZBJ1hLKNuwNAjbGW1g7IE7K8s9pw+qEtNmBcCMoSAbvJUX7XoRPei5pkOE6wiMLKrRwaq+5nBwcAczoibJQDAQT4ztyT45N067jphNjYAYiQdOS0N19mhWfieP2x/5Hh04oTs1dJrQdGtPiPH+kc1uqTA0QBAGQC7YY01sLHsaAAAIAyEKovF/sjfxf8Au5EX3fbLNSNR8nZrRm57tmtG5Xnt2dgLRbala2Wh7qL6pJY0EksBjCB4hEcFa6Ml8mvDyFa3XXJC8ctvaC8LtrGjWLazRpjaTibsWuEFFH9Xa4ZFKjTa8+8S58dGmPmhziM0er9oLfSo0S6tUZTacgXuDZMjITqeiyla3UqrQ6lUZUEatcHb7xpqvPez/Z61XxaTUtNV7oGb3ZgA6Na0QGjkI0Ut5dnKt0WzvcOKk4YSRMFpifMETBQjO2FJLRsq1Kc9x/IVBeV+0sLhi0yOWh4K+s1obUaHtMhwkFUnaS58THPY0Sc3iMz/AFD7pcsdckZ6L3sla2Gg3PVTvADnQqG4ntZQLAfEBIKkrtec5yiZXNz1oW9Wi2ePoo3ZtQLLXgp4icRTqFrkD6JlJMb7C7PorC73APz3Crmu+imoVMx1TWYm7TYhZKhbk4CQvLatstBE4ivW71GKg7oQsPQsQSsxmwys4Al5zU7bteQZc71WiNjGWS7VowMuKUNGTfdDs8yfNA1bqjVbgUgZy2VZa6GRWRmjBVCASEl232Y947LdJWJ7PSq1eNTIdmqy+K/7buP4V3aLvBptHvNOvJQWy72ua7/KVBxkwNNmcpWojC7SeG6JqWgOkAcwUHQpTA4Iw2cbKDhKu4GnQJUtzmkZYiETWoMrQXATwUnciCYzULYCEm4JCvQMLgbLi4ZbCVY0KDKYAaBPJMoWnJQi1OJnLqhzvuK9s7VqO71ozAR7mSJG2o5IUsL4O/H8Iiw0XQ4kwk7s1/JZ3W0tJw7ic1ednOzj7TXmYaPbd8PIf1HZVfZ66q1pqtpUur3nRjJ1PPgNyvZbtu5lCmKdMQBvuTu53EldWHEnsou2wf8AwraQaxgwtaIA9czxPND263so0zUqGAOAkknINaN3E5AKe9LW2mHPe4Na0SSdgspZMdsrCq8EMaYpUztxc7+ojU7DIbz3rSD9sKuq7n2mr39oEH3GaikyfZndx3O55Ba9jABAyUNms4YAB58yppQA3Zn+2PZGnbaWFwh7c2u3H9l5td/6U1u9wugCfa5LYfqN+qFK7h3VMCraXCQyfDTB0dUPPUNGZ5DND9nu2Lm9w6uf27VSpuD/AHRVDQHtcfdnwkbZkKcoJsdSaRrbkuKnZaQp0x1O7jxKmvW62WimWVGhwI0KKa8HNOTpC3Z5HVuV93VSJLrM46nWi4/F/SeKt7HUwvYdg4HykLY33dQqske0PRw3a4bgrz8MNF/dGcP/ANZOo/7bumcHcDiE8X4KRdljffY0UXVH0smPBLRsx2ZLem49NlR2tlTumhuoGa9Ctl4ltKlUc3HReA2pHtNJAh44iZBHRZy9LFgfria7Njho5pXJLEqErwZGxTVZGkHPqpbNacDsDs89UN2ktxYcFMFo94gIS7KYqHNxXI/a0o9wN+DVNcAJGcp9MoBtoaAArBjZhdSdlC1rPmj5LJ0hqtU0RTIVRYOz9aq4ljDhk+J2TfInXyTNWFARGi6GLV2PsUJBrVP9LPu4/YK5rdmqDmYQxreBBOLrO/mtwZrPN3CDEKstjdVr73uF9EzGJvxAfXgspeAzKVqjMw1vsx7x0cUlbVz4ikjYhtHg+iGe/I9CpLSS5uWWxUvZrstXtNU+7THtP1jkBu5Ft9kZujI08nFFlhIyXo9p/SyzEeGpWa7iS0z/AKcI+SHH6aAZC0erPw5B435Bxb7nnTKZDs11jBM4ZW4tX6a14OCpTeeGbT8xHzWbtfZi10ScdCph3c0Yx6slTlDijNUioFlbiMHyUT3RIIRopd3M68CIPzQNpGJ0hc73omtuiCy1HB4gzGy1FyWWraaraNNkuOZPutbu5x2AUFwXG6o5rabcVR/8knYDivZ+zXZxlkpYWwXuze+M3HgODRsPPdVhj5P6A0nLXYnuO46dlpCnTHNzt3O4n7DZWMpLM3/fJee4onX2nDbkF29tIoVl+g2u0hodNGnBgaF41c4+9G3CTvppLqsQY0GIyyHAfkoK6LsDfDsPa5nh5K8CcF2KFTdru0bbFZX1jBd7NNp96ofZHTUnk0q4leRfqDeH+MtOAZ0qEtaNnPPtu56YR05pZSpDwjyZ5Xa2VLRUdUqEvfUcXOcdSd16R2H7QihZxZbXSNalJwEAEtGsEOIyEmCDvCGuvs1LwcMAaTl5q6pXSA4yNBkovIzpWJeTVXN2ysYc2kH1KQOTRVBDQToA/MN8zC10Lx29rsBC3PYHtB39HuXmatAAGdXM0Y7mR7J6DinhPkSyY+O0alZTtZcWMFzRmfLPbPbMDPYwtVKjr0w4EFUIFD2Scall7urDiC5pG5bOWIbFCvs4puNnqn9txxU3fCePzAI5zulaabrNV7xmY94fE3j1VzXo07VRyORzB+E9PkQkf2M97MLfd0e3TeIPEfIg8FUsu5tFoIzK2hsxqNNnqZVmT3ZPvDXBO4jMH8FZO8cg4GQ5hzG4PAqOSK7h13Ka8rY1jRxmVq+z11Vq9Nriw02nRz5EjYgalYm2sD3BrtxmeS2F2XnWFJrDWc6AADlMDISo4ZJts0Em7NlY7tpUsicbtZdEeQ/MoupXdEtGLkHCfmsfTY8knEZiJOaddt/mlVc2rnIEHnPyn7Lq5F1GNa7mraSJcdeGzfyU6znLE8wNp3VYLeHQ52TCQG8HEnfgOfFGBpJxP0+vTlzTJiNBlQA8wstf3YptUF1HwO+E+yenw/RaU2um7QiU4VQmpMU8WtfZiu17gaT5B2aSPIhJe0yEkvABg7huN1odwZ7zvs3ifot9Z7MKdMU6YDWtyj7niea5QYxjQ1oDQNAF2rpkUyVIy2MfWIycoalFxzYfI/kJotB0cCOoy8iuVMQGJhkDOD9igx1oja549t4b/SMz65KuvTtcLM8NdLsTcQI6xB4LK9pO3OKoBT0aCOpJE+kfMrLWq8HVXYnuk6eXAcFzynXYeckl9mv7V9tGVrOaYpg4o8RAkQQctxosKyXDIKavUBHiT7MwwXgZDRQbcpbOXK3Z6Z+kt2YKNWo4eIuDAd8IEkDzd8lv1mP06s+GwUydXue/1dA/9Qiu0F+92O7p+2dT8A49eAXZDUUaK0R9oL9iaNIy45OI25DmhLru7DHxO+Q3coLssEDG7M/Mk/zVaWx2fCJPtHX8KqVGZLQpBoACkSUFstbaVN1R5DWsBc4nYASSiYoe2/aL/D0cDD+7VlreLW+8/wCw5nksBYaPHTp+Sqy+b+fa7U6rGuTAfdYNB1+5Ks7HeFSmBjok8wR/CuSb5M7sUVFF7To6QSP9v5T30iB/YfdOs1qD2yARyOqitl44Gkhpc7hl9ShRWwW0MJ/4/us/ZL6NitlO0e6DhqDjTdk8eQz6tCPdaa1UZNDPOVQ31TJcWv1I8uaEdMWa5I98a8EAgyCJB2IOkJSsX+mt+95ZKdNxk0yaPPwjFTnrTkf/AJnitpK7Dz2qA7fZcQ/noqKzVzZqn/bcfEOB4rUFs5KqvCxSDkg1ZiS8bvbXaHNdheM2PGx1E8RKx3bqyFvdV3NDXVJp1YzBcB4XDqA7yA4K+u23Gi7A8/tnQ8P7KTtpYO+sVUDMtAqN6tzMdW4vVRnfGjP6PIalMB0hxKv7rqkALOMoZYydDor6wVxhB0XLBbs0O5qLG6QSqO/hhqjmFbWd0NHEqm7UT3jei6CrL3s1f4DcFQjwiGep156J179rW05BBeeDc/U6LIMqZKutN6PLsO3RaU+KGUorub26u1lJ8yC106FXbbwaRkQvKCw4cQElNb2gFF7BUeQ10ySThaREAwN8/RaGRvQFOMu560Lyb8QSWBb25sgEGuPJriPIxmkq3Ib2/JuLVeDolpg8tUCbzcwh1R5jqszeV/Gnq5sf5gqG33m+oIBBG/DyUsmVR2O0oq2enWPtbRfAZUB8x6LNdtO15YCKBLcQwk7TnijyhZCzW+Mm+EbjXPlKHvOuXAAuJ5cFD+Rz9qIyyRr2lWK5xo1hEShqwAPNT07O4wTogvg568MINRphupKte4wAF0kclUWK731KoA23V64imCHjTjoeinly8X9mn7memUr2bZrHQpsjGaTSAfdaRJe7kJ9TCDu+y43FzjlqSd+Z6/hYF9tFQFxc4mA3MnQaDPYLe9h7xbaaTWDI0gA8Hc5hp5iAPOF0dNn/ACOmqGT8GlsFmnxEQB7I4Dj1KPlLDGi4Su4x2V5V+rvaVzg2z0j+2HTVI3cIhnQannHBazt32wbYqQa0zWqSGgatHvPPTbn0K8hqVu80dlmYOuevmuTPnUKQYtKSsPumzZB7ddPkjm2K0PLIOIH2p93P6RwUfZggtwu4lbAXcI9ogHb+FLFnoUVN30Hte3xyCYg6xnmCm2yzOc5wLojbT1KMYQ2u1o0E/wDK5b/BX6huqP2NTKarcb+8LmvPdx4YMGYGo0MfPdMt9kmmS7VsZ/zzWrZZ2EcJ9FQX9UAaWga/haTBGJV/p7bC211KM4W1wAw7Nqs8dJ0dZHmvYrDa+8Y10QTkR8Lxk9p6EH0Xg1hqYDiaYc0yDwIMgr2O470FVrKzcmWgeIfBXbk4cpj/AMRxVMWS9HFka5aNAVG9shPaUoVyRRXnYZB+f5Q113qGkUKp9qQwneIlp9VorRRkLyztzbItTGMP/wAbW5j4iS4+Y8KllfGNhsou0V1upVarNAxxA5t1b8iFHc9cNAxf8Iy+rxdWeHPILg0NJgCY0niearq78Leq4X7XoXs7Rqrvtgc8HbRM7QMJg65rOWS1upkZ5OzhE2m01Xkx7JMq3Mfnoke3wmBnGSpqz4MeqNp284vFsFEbMKjhGk5lJN81S7me1osbuOKk0lZvthdkAEbu9Ad1qbORBaNBogO0tCaQcNW5+W6tH20XwwjOSjIzLv01tPumm4bEuLflGSSiN7HcH/cUlT8rPS/psf8AsMdUc8gOOLPU5/VWcwcsiqukBOpPRXtOzF1MPBGQg8yN1zSVtB9Rx1BSXZEdSrDHEaqOxWGpUGMNJA3R9nc7BBp5ceKvLjtlJtJziYwtjDvPRc0snF+xf+nhSflGftVxuecbnAGPRMpzk0uyV4GY2lzjhbwVLeNVkxTnJDBkbu+4LLf/AK0yk3BSb1J35oO2WxzmzUz6Kus1lqVDIaYGpT7XRcBBBCeMYS/buaCXkm/66xhaGMmDkT+EUb9rUKjK9F+B2LMNGRHwuGhCorPZx3rWu0JCvr2sApgiZB0A16oJLE7igclej2Hst2pp22lLfDUbGNk6HiOLTsfJWdvtjaTC92g9SdgOa8Cuu9HWWrTq03OaRqeLTqDxHIrSdoO2lW0taGFuKMgMmzu4811T6tKOu4UwHtO41bW5znYnPAka4RoGt4AKvt93sptGZByAG5Vce/pVDUeAXHfUI2wYqwNR5kz6Lhm7V3Ytuwy5jgJPA/fNatt6EiBtqeHJZiwkB5ZuRPTT+yuC3EMjE6jgefJdUHas9TFNOKJLLeDW1cTweuuakva9KdQiATHL7oOi2DBa6eUH7ypq9EhvsunnAV/BbZPSvB2EDWBnxVTeTnPPLDiHkR/dE2aymcbjnsBoB91y1iZcP8reg1+6mBsylSlDjHVbL9PL5DXustQ+Ctmw/DVGhHWB5gLF17ZMyISoVDkQSCCCOXNRhPjK0eU3bdH0DZ6h0d7Tcjz5j6ooLzKy/qY/FT72mC4Ah7mnN/AwcgfynXj+otWp4aLe6BnxTL/LZvzXb/IglZrNH2s7XCzg0qZmqd9qYO5/q4D1XmTquKp4pJMkO1zPFcq1yfaMnc8+agpODMyei5X1HIKZ2rYnkmDoonjFA4aoylUJmTEhQ2mjDQAcz9UrquSA15Rb0KVOpRw6OGUoO21YOFs4WiAVE273swgGZzKNtlZ0AENM6xy3R9zDTZTCzlwPHijbOzDkkHgBR1amczlCtCCjsZKh7a8PQNvvBxa6ZAjbqoLZX/cgcFBRc7xNdpCVzt0Phm1kVfJXNDI9oesJIZzADBSTUj6zYU20NIkgZIihaG4mh04RnhGQLtYPyQ2Dcx00RtUB4AiM9dykl8Hl+rTaxxh8v/RqaFRxw4WCSNCh7deIpyS0Bw2GYJQ9geTTPBggZwSgK1EEghsHfOQV5/4+OqPnV3FWt1SuJzAGcAZIWm/MSprI+rjLQ4gcIR9S56YYXOcWnjzVo5YQfGX+Bky0sdsp06AxGJJ80TVp46ZyERPNYyyVw54DjOE5Tp1WotV5vfRiiwudk0kDLySTwW4yi9ixjJukrKqvd2GgbQdQ4BVdO+SXEuBdPy5BaBl2V30e7rPa1pzzIJHkFDSuCzUyJc95O8wPIBXhibT5Hbh6DPk/41/fQDb3tLAW5/bkUKzFUZkMMZg7grR0m0WyA3Q5yd+cqKiyjTLg32t8Won4RED6oxwtaOiPpWdunSXyCWa3Pq0jTcw4hliOTY4yd1Nd1nNMOBdAdwIPpwUFqqFpkklp34dV3FJkFPHDCHZHqYvSMS/Z2W1xNpnCJd43ASSCACdVbvs+B5Hl14eayVkqYMjsZHSZHzW0dVFZoqN94Z8juFTVEuq6WOJpwVIirUJjYptKyEZkyu1bSQPE0nmM/kh3XuPgd6FFNHJbCaswSoD7LiB7LXQPIprq7qmUYRsDr5oC/L0FJhY0+N4jo3cnnCCexoQc5UjP17WHPhwaSd4z88+i73EnExwbOx08igW5uJ8p+qQre6PM8kzUWetLpMUu6LplHFu0RqSYj5J9KzOzLSHAaRMjyIz8lU07XLg33Rr/ADiVZMvFrSA0HoTAHSNlF4Ys5X6VhppNkr6LnNyEk8NVDWsFSW4mOA4lpj1RbL2IAjKdYEfREsv58xiMIfx4s5/6Q63Irmk+0dAhnVnPqEASBmrWz3qS8zPAToOmaQsLcTnMcBO0fSEJY3Fe058/peXGrhsHs9aXAOMckfaqrBk3gq20WIsMu1OhGY8kXSczuzJ215poya7nCuUW00BGrLo4KF9NznYScikCAUrQNDMLXbdslKTcthD7K0wBqN1FbXgMcXCIHrwUx7trGOnMzKCvCqwskHLnuZyQjO3SOjBX5Yr7Rn54pLrmNnU/zySVz6zZKczyCfaQXkhsyPqo2nQbH6cVKyocQI0cSCenHyhI0eX6rjcsakvDJKdofhDTM6GN1qTY6dCi0F0ucATuZ4BCvumngbBJeROWgVf/AIdzawGbnagZmfJcedctI+bVeA+hWyx899fNK+rrL6XeMqYju2foprfIZhp0i95gkEEBv+Y5CfPyQlK9qtMBr2Cm2coALZ56rYcU/wBno9XB6VkyLlJ1/sBuW7e7eKlZumYYRJJjIuGw3gq6q3pD2iQJ8OvxTEADjGfJB2i9iZBjlG/91VWivNRjuQ9Qf+F29j6Hp+lx9PDjEsWW4loBJMeH0KitFpyYRs4hBtqajmT81yq7JnUrOR1IltFc43jjB80rRX/ca46PbB5woa48U8gla2ywHgULBQYGkgtJlpG6Fu+1EHCdvopLFWkJttsmeNvWEbsO+6D6jJjjsfzyU9h7QOoZRMmSJ16cVW0rRkM06q6RpIQujTgpxpmpsna6hUgE4Twdln1U1qvygBJezyIP0Xn1ekDxHzQ/cjifRa7PMl0SvRr7b2xbmKLZPxHYcgs+6q6o4ucZnU/hQUcI1+aIfaBssdeLDHGtDa9SAANdAFwtwN4nfmU+hQjxHX6dE11PE4cAiVryNoU4I5qd7oJTT7aVU5rWZEzKnhCkbVMoenoE4nQhaxr0SUKmU6Zp3/UiMwZjc/QIItOhOSja6XDgNPyiK5Foy3PJBc52ejAY8yi3WsPywf6pDfXLNU1C0DETrr9c/sPJSm18FnsjPHjyqpqy0FkEGHEjoMvMkKG23ZUgFuYHn68EALWk68XxGIgJXCLVHFl9NwyXt0EVqDvCIOkKsvevDMO4Mn7D+cUn1s5kyNzmSdhnkEFVMg+qyglKyOLoI4pOV2yZj5APFJBtST0d6myxYYzTbLXwwNQSZHHT5pgfKbUPsgbH6rUVyJSVPsa2xX1QYQ2o52gglsD1BRta8GzNLCJGogEj6lZE1eOca9F1jo8O2o/CVRS7CYelxYX7Yo0FS8nDLEY4FAV7TMjigu+PGU11VY7LQys8gYfNvTcKGo79uZ0II89U6u+euo6hQlvtDlPqgSlYTTfn1zU9VuTUGx0YUa45IMpFjnMkJMZLSF2i5PpjVYYFshjJWDH5cUA5sGUTQeiZDnWYahcwEBdFUc08WgjRECA3USohZ+SsH3i74W+iiN5OPAfJCjNohFkO+XXX0TqdEDTVI1imlxWsUlqDZdpsgKLvCdeie05LBIgPGuuauMbnKkYOKIoqTMlyU8DZRDVCwsHqvkfzRRl0T6SnVvuh67ogD+QiRk6JWmE4uUDXLodKIlkxcuB/yUTnymF0eWZ67BEDlQ6EwaqSkJbKjct5N4s53B4LqQruXUQWhOqjRvqkxviaOGZTKTZKlOXUoDftseamYJTzVA6DLmDx5gqBxyz1SbU0PEQf5/NEo7kF95OYzCaXoJzyw5aH5ohtQESFgqd68ja1TQ8117pz4hRVzmpKWywE9kjxARbHS0IWuprM/JKyq7k1N0KdhzQpOampVFh7FUXKae9NwrGOuRdnu57xLWmCcs4B6EkSg5VvWvNrWUjijFDNJwBvtuw+8fZgaSZhdODHHI2pOjz+v6qfTwThG7df2Bqlx1ARMAnMS7bieCa65amsA9HBHWK3tqipgBw04JkEuMz4iMzGUTm44hmNFNXtNLCCC4O0kU6jf92WQE68jqu9dHha3I8F+sdSn+qKGtZnMMOBB55fwJgZmrW96mTWHMg4jG0gCB1155HUquAXmZYKE3FOz6TpMss2JTkqb8DCuQnhqQapnScY1KE5MhazHCVG85qSVG7MoWAFtB8QQtpd4ugR72SUBam+M9YTJnNlR1pyTn8FymFG98mPU/ZFCN0h9P8An5UDnzpoPmmvqzkNE4DJMS5cuwVRqQEnwdMlGTlCjlYrypDiEku8PFcRF5I66rByTgZznNJJL4GTtjH5rraka6JJIBb8hFSgC3XLZA0apaYKSSKFzacZLuE19ipLKfkkkgWX7DqpUlkOaSSUr5JnDddpOSSQQ7J2mU7NcSRGXYbUmf5/OKdQtjWkB7Q9sgkHjxH05jyISSMZNO0Sy445I8ZdmaWw2Vj/ANyhhA/yBrh5xn5LltvbAC1hL3TmTkAeQ331y6pJL0c3VTeOK1v6Pm+i6HE+pmpW0u1soXgkknM6/lcwLqS84+pqhjhCYSkkgKxSmSupLGI5SCSSwBhG/NA1hnPHNcSTIjkI6rth5lDF05DIfzVJJOjgluVD2U0QyzmJSSQZPLNwjaITWCJstPEYhJJZnky6rLJ02WAwtyLBlyCSSSnxI7+Wf//Z"/>
          <p:cNvSpPr>
            <a:spLocks noChangeAspect="1" noChangeArrowheads="1"/>
          </p:cNvSpPr>
          <p:nvPr/>
        </p:nvSpPr>
        <p:spPr bwMode="auto">
          <a:xfrm>
            <a:off x="635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71684" name="AutoShape 4" descr="data:image/jpeg;base64,/9j/4AAQSkZJRgABAQAAAQABAAD/2wCEAAkGBhQSERUTEhQWFBUVGBgWGBcYFxgXFxcXGhYVFxcVFBcXHCYfFxojGhcUHy8gIycpLCwsFR4xNTAqNSYrLCkBCQoKDgwOGg8PGiwlHyQsLCksKSwsKSksKSwpLCkpLCksKSwsKSwsLCksLCksKSwsKSwsKSksKSksKSksLCwsLP/AABEIALcBEwMBIgACEQEDEQH/xAAcAAABBQEBAQAAAAAAAAAAAAAEAAIDBQYBBwj/xAA+EAABAwEGAwUHAwIFBAMAAAABAAIRAwQFEiExQVFhcQYTIoGRMkJSobHB0Qcj8GLhFHKCkvEVY6KyM0OD/8QAGgEAAwEBAQEAAAAAAAAAAAAAAQIDAAQFBv/EACsRAAICAgEDBAIBBAMAAAAAAAABAhEDIRIEMUEFIlFhEzIUFXGhsUJSgf/aAAwDAQACEQMRAD8A44ZniqS2nx8lc1Z2WbvqoWvzyUGyvgltdrwAOHRQ03YwS/IgqCrNRrRMCUrXZDM68VKXyToe+m2q8Scgj7Ld4p5zKqu8axwBkSrKo/E0Qcksd22gIgvMkkEbKlvE94Q3gFavc7ENIUNoosbOI5pJS9wr2yLslZyZYXQAZPRbC0sxsHdGQMishcdQNc7nstfd7SaZjKEzl8jRXgksFxN9p+c/JW9GjhJgQICorutT2Eh3szvqrO33jDJGeSaDjVoaNFg+mSHBR4YYPQqluu3va7xvmcz+ArR9uGfNUU01YyY2o7ND226Knthji0iZicuMawr7s72fNZwrVQQwey34+Z/p+qv7e0DDHAj0JA+ipjhyVm52edNKIs9nc4hrGlzjoBmStbabrY/NzGk8d/UQVcXHdrKbfCwNJ1O56k5pvx/YLM03so9rMVR0EmMIGKOpmPRU94WXBiGsb6L0O+QMHmPwsdelAEnnH0P4TPGmtBizC3gNVhC0ttUjZwXol62JxeQAshefZmv3mMNgZFQjruaR65YKuKkzm0JtdsFLs4Zs7J1DU+rBzGqIwL16KFtGBrup+Kjqa6LGG0xCsbCJaZQNEZI2xv8AFhjmsYB7WUPA13A/VUTRktd2kE0MhMELKCTlp5JQDNUyoYzUh4fNObQbu4eqBivDpnJBVbOSRIMaK8qGmPeHqg6tvpD3wsaiRtCk0RnkkgjfNL4gkq82T/GjQ09c1QdpY8Lj0VzXqENMKqvgteyCdIKSVUUsoaFecgprViAkOlENsDQ3I5p7aEDMjzUifcrqsPbzR1hrS0A5QuOs0cBKifhGrgEV3sKQrxO7dkHZaneuxRMFHtrUtC8ImyCzh37ZBJ1hLKNuwNAjbGW1g7IE7K8s9pw+qEtNmBcCMoSAbvJUX7XoRPei5pkOE6wiMLKrRwaq+5nBwcAczoibJQDAQT4ztyT45N067jphNjYAYiQdOS0N19mhWfieP2x/5Hh04oTs1dJrQdGtPiPH+kc1uqTA0QBAGQC7YY01sLHsaAAAIAyEKovF/sjfxf8Au5EX3fbLNSNR8nZrRm57tmtG5Xnt2dgLRbala2Wh7qL6pJY0EksBjCB4hEcFa6Ml8mvDyFa3XXJC8ctvaC8LtrGjWLazRpjaTibsWuEFFH9Xa4ZFKjTa8+8S58dGmPmhziM0er9oLfSo0S6tUZTacgXuDZMjITqeiyla3UqrQ6lUZUEatcHb7xpqvPez/Z61XxaTUtNV7oGb3ZgA6Na0QGjkI0Ut5dnKt0WzvcOKk4YSRMFpifMETBQjO2FJLRsq1Kc9x/IVBeV+0sLhi0yOWh4K+s1obUaHtMhwkFUnaS58THPY0Sc3iMz/AFD7pcsdckZ6L3sla2Gg3PVTvADnQqG4ntZQLAfEBIKkrtec5yiZXNz1oW9Wi2ePoo3ZtQLLXgp4icRTqFrkD6JlJMb7C7PorC73APz3Crmu+imoVMx1TWYm7TYhZKhbk4CQvLatstBE4ivW71GKg7oQsPQsQSsxmwys4Al5zU7bteQZc71WiNjGWS7VowMuKUNGTfdDs8yfNA1bqjVbgUgZy2VZa6GRWRmjBVCASEl232Y947LdJWJ7PSq1eNTIdmqy+K/7buP4V3aLvBptHvNOvJQWy72ua7/KVBxkwNNmcpWojC7SeG6JqWgOkAcwUHQpTA4Iw2cbKDhKu4GnQJUtzmkZYiETWoMrQXATwUnciCYzULYCEm4JCvQMLgbLi4ZbCVY0KDKYAaBPJMoWnJQi1OJnLqhzvuK9s7VqO71ozAR7mSJG2o5IUsL4O/H8Iiw0XQ4kwk7s1/JZ3W0tJw7ic1ednOzj7TXmYaPbd8PIf1HZVfZ66q1pqtpUur3nRjJ1PPgNyvZbtu5lCmKdMQBvuTu53EldWHEnsou2wf8AwraQaxgwtaIA9czxPND263so0zUqGAOAkknINaN3E5AKe9LW2mHPe4Na0SSdgspZMdsrCq8EMaYpUztxc7+ojU7DIbz3rSD9sKuq7n2mr39oEH3GaikyfZndx3O55Ba9jABAyUNms4YAB58yppQA3Zn+2PZGnbaWFwh7c2u3H9l5td/6U1u9wugCfa5LYfqN+qFK7h3VMCraXCQyfDTB0dUPPUNGZ5DND9nu2Lm9w6uf27VSpuD/AHRVDQHtcfdnwkbZkKcoJsdSaRrbkuKnZaQp0x1O7jxKmvW62WimWVGhwI0KKa8HNOTpC3Z5HVuV93VSJLrM46nWi4/F/SeKt7HUwvYdg4HykLY33dQqske0PRw3a4bgrz8MNF/dGcP/ANZOo/7bumcHcDiE8X4KRdljffY0UXVH0smPBLRsx2ZLem49NlR2tlTumhuoGa9Ctl4ltKlUc3HReA2pHtNJAh44iZBHRZy9LFgfria7Njho5pXJLEqErwZGxTVZGkHPqpbNacDsDs89UN2ktxYcFMFo94gIS7KYqHNxXI/a0o9wN+DVNcAJGcp9MoBtoaAArBjZhdSdlC1rPmj5LJ0hqtU0RTIVRYOz9aq4ljDhk+J2TfInXyTNWFARGi6GLV2PsUJBrVP9LPu4/YK5rdmqDmYQxreBBOLrO/mtwZrPN3CDEKstjdVr73uF9EzGJvxAfXgspeAzKVqjMw1vsx7x0cUlbVz4ikjYhtHg+iGe/I9CpLSS5uWWxUvZrstXtNU+7THtP1jkBu5Ft9kZujI08nFFlhIyXo9p/SyzEeGpWa7iS0z/AKcI+SHH6aAZC0erPw5B435Bxb7nnTKZDs11jBM4ZW4tX6a14OCpTeeGbT8xHzWbtfZi10ScdCph3c0Yx6slTlDijNUioFlbiMHyUT3RIIRopd3M68CIPzQNpGJ0hc73omtuiCy1HB4gzGy1FyWWraaraNNkuOZPutbu5x2AUFwXG6o5rabcVR/8knYDivZ+zXZxlkpYWwXuze+M3HgODRsPPdVhj5P6A0nLXYnuO46dlpCnTHNzt3O4n7DZWMpLM3/fJee4onX2nDbkF29tIoVl+g2u0hodNGnBgaF41c4+9G3CTvppLqsQY0GIyyHAfkoK6LsDfDsPa5nh5K8CcF2KFTdru0bbFZX1jBd7NNp96ofZHTUnk0q4leRfqDeH+MtOAZ0qEtaNnPPtu56YR05pZSpDwjyZ5Xa2VLRUdUqEvfUcXOcdSd16R2H7QihZxZbXSNalJwEAEtGsEOIyEmCDvCGuvs1LwcMAaTl5q6pXSA4yNBkovIzpWJeTVXN2ysYc2kH1KQOTRVBDQToA/MN8zC10Lx29rsBC3PYHtB39HuXmatAAGdXM0Y7mR7J6DinhPkSyY+O0alZTtZcWMFzRmfLPbPbMDPYwtVKjr0w4EFUIFD2Scall7urDiC5pG5bOWIbFCvs4puNnqn9txxU3fCePzAI5zulaabrNV7xmY94fE3j1VzXo07VRyORzB+E9PkQkf2M97MLfd0e3TeIPEfIg8FUsu5tFoIzK2hsxqNNnqZVmT3ZPvDXBO4jMH8FZO8cg4GQ5hzG4PAqOSK7h13Ka8rY1jRxmVq+z11Vq9Nriw02nRz5EjYgalYm2sD3BrtxmeS2F2XnWFJrDWc6AADlMDISo4ZJts0Em7NlY7tpUsicbtZdEeQ/MoupXdEtGLkHCfmsfTY8knEZiJOaddt/mlVc2rnIEHnPyn7Lq5F1GNa7mraSJcdeGzfyU6znLE8wNp3VYLeHQ52TCQG8HEnfgOfFGBpJxP0+vTlzTJiNBlQA8wstf3YptUF1HwO+E+yenw/RaU2um7QiU4VQmpMU8WtfZiu17gaT5B2aSPIhJe0yEkvABg7huN1odwZ7zvs3ifot9Z7MKdMU6YDWtyj7niea5QYxjQ1oDQNAF2rpkUyVIy2MfWIycoalFxzYfI/kJotB0cCOoy8iuVMQGJhkDOD9igx1oja549t4b/SMz65KuvTtcLM8NdLsTcQI6xB4LK9pO3OKoBT0aCOpJE+kfMrLWq8HVXYnuk6eXAcFzynXYeckl9mv7V9tGVrOaYpg4o8RAkQQctxosKyXDIKavUBHiT7MwwXgZDRQbcpbOXK3Z6Z+kt2YKNWo4eIuDAd8IEkDzd8lv1mP06s+GwUydXue/1dA/9Qiu0F+92O7p+2dT8A49eAXZDUUaK0R9oL9iaNIy45OI25DmhLru7DHxO+Q3coLssEDG7M/Mk/zVaWx2fCJPtHX8KqVGZLQpBoACkSUFstbaVN1R5DWsBc4nYASSiYoe2/aL/D0cDD+7VlreLW+8/wCw5nksBYaPHTp+Sqy+b+fa7U6rGuTAfdYNB1+5Ks7HeFSmBjok8wR/CuSb5M7sUVFF7To6QSP9v5T30iB/YfdOs1qD2yARyOqitl44Gkhpc7hl9ShRWwW0MJ/4/us/ZL6NitlO0e6DhqDjTdk8eQz6tCPdaa1UZNDPOVQ31TJcWv1I8uaEdMWa5I98a8EAgyCJB2IOkJSsX+mt+95ZKdNxk0yaPPwjFTnrTkf/AJnitpK7Dz2qA7fZcQ/noqKzVzZqn/bcfEOB4rUFs5KqvCxSDkg1ZiS8bvbXaHNdheM2PGx1E8RKx3bqyFvdV3NDXVJp1YzBcB4XDqA7yA4K+u23Gi7A8/tnQ8P7KTtpYO+sVUDMtAqN6tzMdW4vVRnfGjP6PIalMB0hxKv7rqkALOMoZYydDor6wVxhB0XLBbs0O5qLG6QSqO/hhqjmFbWd0NHEqm7UT3jei6CrL3s1f4DcFQjwiGep156J179rW05BBeeDc/U6LIMqZKutN6PLsO3RaU+KGUorub26u1lJ8yC106FXbbwaRkQvKCw4cQElNb2gFF7BUeQ10ySThaREAwN8/RaGRvQFOMu560Lyb8QSWBb25sgEGuPJriPIxmkq3Ib2/JuLVeDolpg8tUCbzcwh1R5jqszeV/Gnq5sf5gqG33m+oIBBG/DyUsmVR2O0oq2enWPtbRfAZUB8x6LNdtO15YCKBLcQwk7TnijyhZCzW+Mm+EbjXPlKHvOuXAAuJ5cFD+Rz9qIyyRr2lWK5xo1hEShqwAPNT07O4wTogvg568MINRphupKte4wAF0kclUWK731KoA23V64imCHjTjoeinly8X9mn7memUr2bZrHQpsjGaTSAfdaRJe7kJ9TCDu+y43FzjlqSd+Z6/hYF9tFQFxc4mA3MnQaDPYLe9h7xbaaTWDI0gA8Hc5hp5iAPOF0dNn/ACOmqGT8GlsFmnxEQB7I4Dj1KPlLDGi4Su4x2V5V+rvaVzg2z0j+2HTVI3cIhnQannHBazt32wbYqQa0zWqSGgatHvPPTbn0K8hqVu80dlmYOuevmuTPnUKQYtKSsPumzZB7ddPkjm2K0PLIOIH2p93P6RwUfZggtwu4lbAXcI9ogHb+FLFnoUVN30Hte3xyCYg6xnmCm2yzOc5wLojbT1KMYQ2u1o0E/wDK5b/BX6huqP2NTKarcb+8LmvPdx4YMGYGo0MfPdMt9kmmS7VsZ/zzWrZZ2EcJ9FQX9UAaWga/haTBGJV/p7bC211KM4W1wAw7Nqs8dJ0dZHmvYrDa+8Y10QTkR8Lxk9p6EH0Xg1hqYDiaYc0yDwIMgr2O470FVrKzcmWgeIfBXbk4cpj/AMRxVMWS9HFka5aNAVG9shPaUoVyRRXnYZB+f5Q113qGkUKp9qQwneIlp9VorRRkLyztzbItTGMP/wAbW5j4iS4+Y8KllfGNhsou0V1upVarNAxxA5t1b8iFHc9cNAxf8Iy+rxdWeHPILg0NJgCY0niearq78Leq4X7XoXs7Rqrvtgc8HbRM7QMJg65rOWS1upkZ5OzhE2m01Xkx7JMq3Mfnoke3wmBnGSpqz4MeqNp284vFsFEbMKjhGk5lJN81S7me1osbuOKk0lZvthdkAEbu9Ad1qbORBaNBogO0tCaQcNW5+W6tH20XwwjOSjIzLv01tPumm4bEuLflGSSiN7HcH/cUlT8rPS/psf8AsMdUc8gOOLPU5/VWcwcsiqukBOpPRXtOzF1MPBGQg8yN1zSVtB9Rx1BSXZEdSrDHEaqOxWGpUGMNJA3R9nc7BBp5ceKvLjtlJtJziYwtjDvPRc0snF+xf+nhSflGftVxuecbnAGPRMpzk0uyV4GY2lzjhbwVLeNVkxTnJDBkbu+4LLf/AK0yk3BSb1J35oO2WxzmzUz6Kus1lqVDIaYGpT7XRcBBBCeMYS/buaCXkm/66xhaGMmDkT+EUb9rUKjK9F+B2LMNGRHwuGhCorPZx3rWu0JCvr2sApgiZB0A16oJLE7igclej2Hst2pp22lLfDUbGNk6HiOLTsfJWdvtjaTC92g9SdgOa8Cuu9HWWrTq03OaRqeLTqDxHIrSdoO2lW0taGFuKMgMmzu4811T6tKOu4UwHtO41bW5znYnPAka4RoGt4AKvt93sptGZByAG5Vce/pVDUeAXHfUI2wYqwNR5kz6Lhm7V3Ytuwy5jgJPA/fNatt6EiBtqeHJZiwkB5ZuRPTT+yuC3EMjE6jgefJdUHas9TFNOKJLLeDW1cTweuuakva9KdQiATHL7oOi2DBa6eUH7ypq9EhvsunnAV/BbZPSvB2EDWBnxVTeTnPPLDiHkR/dE2aymcbjnsBoB91y1iZcP8reg1+6mBsylSlDjHVbL9PL5DXustQ+Ctmw/DVGhHWB5gLF17ZMyISoVDkQSCCCOXNRhPjK0eU3bdH0DZ6h0d7Tcjz5j6ooLzKy/qY/FT72mC4Ah7mnN/AwcgfynXj+otWp4aLe6BnxTL/LZvzXb/IglZrNH2s7XCzg0qZmqd9qYO5/q4D1XmTquKp4pJMkO1zPFcq1yfaMnc8+agpODMyei5X1HIKZ2rYnkmDoonjFA4aoylUJmTEhQ2mjDQAcz9UrquSA15Rb0KVOpRw6OGUoO21YOFs4WiAVE273swgGZzKNtlZ0AENM6xy3R9zDTZTCzlwPHijbOzDkkHgBR1amczlCtCCjsZKh7a8PQNvvBxa6ZAjbqoLZX/cgcFBRc7xNdpCVzt0Phm1kVfJXNDI9oesJIZzADBSTUj6zYU20NIkgZIihaG4mh04RnhGQLtYPyQ2Dcx00RtUB4AiM9dykl8Hl+rTaxxh8v/RqaFRxw4WCSNCh7deIpyS0Bw2GYJQ9geTTPBggZwSgK1EEghsHfOQV5/4+OqPnV3FWt1SuJzAGcAZIWm/MSprI+rjLQ4gcIR9S56YYXOcWnjzVo5YQfGX+Bky0sdsp06AxGJJ80TVp46ZyERPNYyyVw54DjOE5Tp1WotV5vfRiiwudk0kDLySTwW4yi9ixjJukrKqvd2GgbQdQ4BVdO+SXEuBdPy5BaBl2V30e7rPa1pzzIJHkFDSuCzUyJc95O8wPIBXhibT5Hbh6DPk/41/fQDb3tLAW5/bkUKzFUZkMMZg7grR0m0WyA3Q5yd+cqKiyjTLg32t8Won4RED6oxwtaOiPpWdunSXyCWa3Pq0jTcw4hliOTY4yd1Nd1nNMOBdAdwIPpwUFqqFpkklp34dV3FJkFPHDCHZHqYvSMS/Z2W1xNpnCJd43ASSCACdVbvs+B5Hl14eayVkqYMjsZHSZHzW0dVFZoqN94Z8juFTVEuq6WOJpwVIirUJjYptKyEZkyu1bSQPE0nmM/kh3XuPgd6FFNHJbCaswSoD7LiB7LXQPIprq7qmUYRsDr5oC/L0FJhY0+N4jo3cnnCCexoQc5UjP17WHPhwaSd4z88+i73EnExwbOx08igW5uJ8p+qQre6PM8kzUWetLpMUu6LplHFu0RqSYj5J9KzOzLSHAaRMjyIz8lU07XLg33Rr/ADiVZMvFrSA0HoTAHSNlF4Ys5X6VhppNkr6LnNyEk8NVDWsFSW4mOA4lpj1RbL2IAjKdYEfREsv58xiMIfx4s5/6Q63Irmk+0dAhnVnPqEASBmrWz3qS8zPAToOmaQsLcTnMcBO0fSEJY3Fe058/peXGrhsHs9aXAOMckfaqrBk3gq20WIsMu1OhGY8kXSczuzJ215poya7nCuUW00BGrLo4KF9NznYScikCAUrQNDMLXbdslKTcthD7K0wBqN1FbXgMcXCIHrwUx7trGOnMzKCvCqwskHLnuZyQjO3SOjBX5Yr7Rn54pLrmNnU/zySVz6zZKczyCfaQXkhsyPqo2nQbH6cVKyocQI0cSCenHyhI0eX6rjcsakvDJKdofhDTM6GN1qTY6dCi0F0ucATuZ4BCvumngbBJeROWgVf/AIdzawGbnagZmfJcedctI+bVeA+hWyx899fNK+rrL6XeMqYju2foprfIZhp0i95gkEEBv+Y5CfPyQlK9qtMBr2Cm2coALZ56rYcU/wBno9XB6VkyLlJ1/sBuW7e7eKlZumYYRJJjIuGw3gq6q3pD2iQJ8OvxTEADjGfJB2i9iZBjlG/91VWivNRjuQ9Qf+F29j6Hp+lx9PDjEsWW4loBJMeH0KitFpyYRs4hBtqajmT81yq7JnUrOR1IltFc43jjB80rRX/ca46PbB5woa48U8gla2ywHgULBQYGkgtJlpG6Fu+1EHCdvopLFWkJttsmeNvWEbsO+6D6jJjjsfzyU9h7QOoZRMmSJ16cVW0rRkM06q6RpIQujTgpxpmpsna6hUgE4Twdln1U1qvygBJezyIP0Xn1ekDxHzQ/cjifRa7PMl0SvRr7b2xbmKLZPxHYcgs+6q6o4ucZnU/hQUcI1+aIfaBssdeLDHGtDa9SAANdAFwtwN4nfmU+hQjxHX6dE11PE4cAiVryNoU4I5qd7oJTT7aVU5rWZEzKnhCkbVMoenoE4nQhaxr0SUKmU6Zp3/UiMwZjc/QIItOhOSja6XDgNPyiK5Foy3PJBc52ejAY8yi3WsPywf6pDfXLNU1C0DETrr9c/sPJSm18FnsjPHjyqpqy0FkEGHEjoMvMkKG23ZUgFuYHn68EALWk68XxGIgJXCLVHFl9NwyXt0EVqDvCIOkKsvevDMO4Mn7D+cUn1s5kyNzmSdhnkEFVMg+qyglKyOLoI4pOV2yZj5APFJBtST0d6myxYYzTbLXwwNQSZHHT5pgfKbUPsgbH6rUVyJSVPsa2xX1QYQ2o52gglsD1BRta8GzNLCJGogEj6lZE1eOca9F1jo8O2o/CVRS7CYelxYX7Yo0FS8nDLEY4FAV7TMjigu+PGU11VY7LQys8gYfNvTcKGo79uZ0II89U6u+euo6hQlvtDlPqgSlYTTfn1zU9VuTUGx0YUa45IMpFjnMkJMZLSF2i5PpjVYYFshjJWDH5cUA5sGUTQeiZDnWYahcwEBdFUc08WgjRECA3USohZ+SsH3i74W+iiN5OPAfJCjNohFkO+XXX0TqdEDTVI1imlxWsUlqDZdpsgKLvCdeie05LBIgPGuuauMbnKkYOKIoqTMlyU8DZRDVCwsHqvkfzRRl0T6SnVvuh67ogD+QiRk6JWmE4uUDXLodKIlkxcuB/yUTnymF0eWZ67BEDlQ6EwaqSkJbKjct5N4s53B4LqQruXUQWhOqjRvqkxviaOGZTKTZKlOXUoDftseamYJTzVA6DLmDx5gqBxyz1SbU0PEQf5/NEo7kF95OYzCaXoJzyw5aH5ohtQESFgqd68ja1TQ8117pz4hRVzmpKWywE9kjxARbHS0IWuprM/JKyq7k1N0KdhzQpOampVFh7FUXKae9NwrGOuRdnu57xLWmCcs4B6EkSg5VvWvNrWUjijFDNJwBvtuw+8fZgaSZhdODHHI2pOjz+v6qfTwThG7df2Bqlx1ARMAnMS7bieCa65amsA9HBHWK3tqipgBw04JkEuMz4iMzGUTm44hmNFNXtNLCCC4O0kU6jf92WQE68jqu9dHha3I8F+sdSn+qKGtZnMMOBB55fwJgZmrW96mTWHMg4jG0gCB1155HUquAXmZYKE3FOz6TpMss2JTkqb8DCuQnhqQapnScY1KE5MhazHCVG85qSVG7MoWAFtB8QQtpd4ugR72SUBam+M9YTJnNlR1pyTn8FymFG98mPU/ZFCN0h9P8An5UDnzpoPmmvqzkNE4DJMS5cuwVRqQEnwdMlGTlCjlYrypDiEku8PFcRF5I66rByTgZznNJJL4GTtjH5rraka6JJIBb8hFSgC3XLZA0apaYKSSKFzacZLuE19ipLKfkkkgWX7DqpUlkOaSSUr5JnDddpOSSQQ7J2mU7NcSRGXYbUmf5/OKdQtjWkB7Q9sgkHjxH05jyISSMZNO0Sy445I8ZdmaWw2Vj/ANyhhA/yBrh5xn5LltvbAC1hL3TmTkAeQ331y6pJL0c3VTeOK1v6Pm+i6HE+pmpW0u1soXgkknM6/lcwLqS84+pqhjhCYSkkgKxSmSupLGI5SCSSwBhG/NA1hnPHNcSTIjkI6rth5lDF05DIfzVJJOjgluVD2U0QyzmJSSQZPLNwjaITWCJstPEYhJJZnky6rLJ02WAwtyLBlyCSSSnxI7+Wf//Z"/>
          <p:cNvSpPr>
            <a:spLocks noChangeAspect="1" noChangeArrowheads="1"/>
          </p:cNvSpPr>
          <p:nvPr/>
        </p:nvSpPr>
        <p:spPr bwMode="auto">
          <a:xfrm>
            <a:off x="635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71686" name="Picture 6" descr="http://www.word-buff.com/images/adult-spelling-bee-champion-dictionary.jpg"/>
          <p:cNvPicPr>
            <a:picLocks noChangeAspect="1" noChangeArrowheads="1"/>
          </p:cNvPicPr>
          <p:nvPr/>
        </p:nvPicPr>
        <p:blipFill>
          <a:blip r:embed="rId3" cstate="print"/>
          <a:srcRect/>
          <a:stretch>
            <a:fillRect/>
          </a:stretch>
        </p:blipFill>
        <p:spPr bwMode="auto">
          <a:xfrm>
            <a:off x="395536" y="2132856"/>
            <a:ext cx="3922662" cy="261510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95344" y="1700808"/>
            <a:ext cx="4871376" cy="2862322"/>
          </a:xfrm>
          <a:prstGeom prst="rect">
            <a:avLst/>
          </a:prstGeom>
          <a:noFill/>
        </p:spPr>
        <p:txBody>
          <a:bodyPr wrap="square" rtlCol="0">
            <a:spAutoFit/>
          </a:bodyPr>
          <a:lstStyle/>
          <a:p>
            <a:r>
              <a:rPr lang="zh-CN" altLang="zh-CN" dirty="0"/>
              <a:t>利用座位计划来区别的方式</a:t>
            </a:r>
            <a:r>
              <a:rPr lang="zh-CN" altLang="zh-CN" dirty="0" smtClean="0"/>
              <a:t>：</a:t>
            </a:r>
            <a:endParaRPr lang="en-US" altLang="zh-CN" dirty="0" smtClean="0"/>
          </a:p>
          <a:p>
            <a:endParaRPr lang="zh-CN" altLang="zh-CN" dirty="0"/>
          </a:p>
          <a:p>
            <a:pPr lvl="0"/>
            <a:r>
              <a:rPr lang="zh-CN" altLang="zh-CN" dirty="0"/>
              <a:t>让不同能力的学生相邻坐着</a:t>
            </a:r>
            <a:r>
              <a:rPr lang="zh-CN" altLang="zh-CN" dirty="0" smtClean="0"/>
              <a:t>。</a:t>
            </a:r>
            <a:endParaRPr lang="en-US" altLang="zh-CN" dirty="0" smtClean="0"/>
          </a:p>
          <a:p>
            <a:pPr lvl="0"/>
            <a:endParaRPr lang="zh-CN" altLang="zh-CN" dirty="0"/>
          </a:p>
          <a:p>
            <a:pPr lvl="0"/>
            <a:r>
              <a:rPr lang="zh-CN" altLang="zh-CN" dirty="0"/>
              <a:t>学生们相互挨着坐，有个伴，对彼此都有积极的作用。</a:t>
            </a:r>
          </a:p>
          <a:p>
            <a:pPr lvl="0"/>
            <a:r>
              <a:rPr lang="zh-CN" altLang="zh-CN" dirty="0"/>
              <a:t>建立这样的班级，当你想要开展小组活动时，组员就已经相邻坐着了。</a:t>
            </a:r>
          </a:p>
          <a:p>
            <a:pPr lvl="0"/>
            <a:r>
              <a:rPr lang="zh-CN" altLang="zh-CN" dirty="0"/>
              <a:t>把有特殊技能的学生安排在需要提高该技能学生旁边</a:t>
            </a:r>
          </a:p>
        </p:txBody>
      </p:sp>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Task </a:t>
            </a:r>
            <a:r>
              <a:rPr lang="en-GB" sz="2400" b="1" u="sng" dirty="0" smtClean="0"/>
              <a:t>Explanation</a:t>
            </a:r>
            <a:r>
              <a:rPr lang="zh-CN" altLang="zh-CN" sz="2400" dirty="0"/>
              <a:t>座位计划</a:t>
            </a:r>
            <a:endParaRPr lang="en-GB" sz="2400" b="1" u="sng" dirty="0"/>
          </a:p>
        </p:txBody>
      </p:sp>
      <p:pic>
        <p:nvPicPr>
          <p:cNvPr id="70658" name="Picture 2" descr="http://t2.gstatic.com/images?q=tbn:ANd9GcRjf1o3MP0mkt0vrU-8Dwk2siglUGJhHZQ8E_a9EVIYBsfrFapa"/>
          <p:cNvPicPr>
            <a:picLocks noChangeAspect="1" noChangeArrowheads="1"/>
          </p:cNvPicPr>
          <p:nvPr/>
        </p:nvPicPr>
        <p:blipFill>
          <a:blip r:embed="rId3" cstate="print"/>
          <a:srcRect/>
          <a:stretch>
            <a:fillRect/>
          </a:stretch>
        </p:blipFill>
        <p:spPr bwMode="auto">
          <a:xfrm>
            <a:off x="467544" y="1844824"/>
            <a:ext cx="3329480" cy="332948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利用座位计划来区别的方式</a:t>
            </a:r>
            <a:r>
              <a:rPr lang="zh-CN" altLang="zh-CN" dirty="0" smtClean="0"/>
              <a:t>：</a:t>
            </a:r>
            <a:endParaRPr lang="en-US" altLang="zh-CN" dirty="0" smtClean="0"/>
          </a:p>
          <a:p>
            <a:endParaRPr lang="zh-CN" altLang="zh-CN" dirty="0"/>
          </a:p>
          <a:p>
            <a:pPr lvl="0"/>
            <a:r>
              <a:rPr lang="zh-CN" altLang="zh-CN" dirty="0"/>
              <a:t>让不同能力的学生相邻坐着</a:t>
            </a:r>
            <a:r>
              <a:rPr lang="zh-CN" altLang="zh-CN" dirty="0" smtClean="0"/>
              <a:t>。</a:t>
            </a:r>
            <a:endParaRPr lang="en-US" altLang="zh-CN" dirty="0" smtClean="0"/>
          </a:p>
          <a:p>
            <a:pPr lvl="0"/>
            <a:endParaRPr lang="zh-CN" altLang="zh-CN" dirty="0"/>
          </a:p>
          <a:p>
            <a:pPr lvl="0"/>
            <a:r>
              <a:rPr lang="zh-CN" altLang="zh-CN" dirty="0"/>
              <a:t>学生们相互挨着坐，有个伴，对彼此都有积极的作用</a:t>
            </a:r>
            <a:r>
              <a:rPr lang="zh-CN" altLang="zh-CN" dirty="0" smtClean="0"/>
              <a:t>。</a:t>
            </a:r>
            <a:endParaRPr lang="en-US" altLang="zh-CN" dirty="0" smtClean="0"/>
          </a:p>
          <a:p>
            <a:pPr lvl="0"/>
            <a:endParaRPr lang="zh-CN" altLang="zh-CN" dirty="0"/>
          </a:p>
          <a:p>
            <a:pPr lvl="0"/>
            <a:r>
              <a:rPr lang="zh-CN" altLang="zh-CN" dirty="0"/>
              <a:t>建立这样的班级，当你想要开展小组活动时，组员就已经相邻坐着了</a:t>
            </a:r>
            <a:r>
              <a:rPr lang="zh-CN" altLang="zh-CN" dirty="0" smtClean="0"/>
              <a:t>。</a:t>
            </a:r>
            <a:endParaRPr lang="en-US" altLang="zh-CN" dirty="0" smtClean="0"/>
          </a:p>
          <a:p>
            <a:pPr lvl="0"/>
            <a:endParaRPr lang="zh-CN" altLang="zh-CN" dirty="0"/>
          </a:p>
          <a:p>
            <a:pPr lvl="0"/>
            <a:r>
              <a:rPr lang="zh-CN" altLang="zh-CN" dirty="0"/>
              <a:t>把有特殊技能的学生安排在需要提高该技能学生旁边</a:t>
            </a:r>
          </a:p>
        </p:txBody>
      </p:sp>
      <p:sp>
        <p:nvSpPr>
          <p:cNvPr id="10" name="TextBox 9"/>
          <p:cNvSpPr txBox="1"/>
          <p:nvPr/>
        </p:nvSpPr>
        <p:spPr>
          <a:xfrm>
            <a:off x="1331640" y="260648"/>
            <a:ext cx="6120680" cy="461665"/>
          </a:xfrm>
          <a:prstGeom prst="rect">
            <a:avLst/>
          </a:prstGeom>
          <a:noFill/>
        </p:spPr>
        <p:txBody>
          <a:bodyPr wrap="square" rtlCol="0">
            <a:spAutoFit/>
          </a:bodyPr>
          <a:lstStyle/>
          <a:p>
            <a:r>
              <a:rPr lang="en-GB" sz="2400" b="1" u="sng" dirty="0" smtClean="0"/>
              <a:t>Seating </a:t>
            </a:r>
            <a:r>
              <a:rPr lang="en-GB" sz="2400" b="1" u="sng" dirty="0" smtClean="0"/>
              <a:t>Plans</a:t>
            </a:r>
            <a:r>
              <a:rPr lang="zh-CN" altLang="zh-CN" sz="2400" dirty="0"/>
              <a:t>座位计划</a:t>
            </a:r>
          </a:p>
        </p:txBody>
      </p:sp>
      <p:pic>
        <p:nvPicPr>
          <p:cNvPr id="69634" name="Picture 2" descr="http://t2.gstatic.com/images?q=tbn:ANd9GcR6ivNBvNfRJg93nxnhVx5KOy-S1JR_f2m5Q81zXhyVfT5SSKXbOQ"/>
          <p:cNvPicPr>
            <a:picLocks noChangeAspect="1" noChangeArrowheads="1"/>
          </p:cNvPicPr>
          <p:nvPr/>
        </p:nvPicPr>
        <p:blipFill>
          <a:blip r:embed="rId3" cstate="print"/>
          <a:srcRect/>
          <a:stretch>
            <a:fillRect/>
          </a:stretch>
        </p:blipFill>
        <p:spPr bwMode="auto">
          <a:xfrm>
            <a:off x="467544" y="1484784"/>
            <a:ext cx="3520148" cy="393526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693319"/>
          </a:xfrm>
          <a:prstGeom prst="rect">
            <a:avLst/>
          </a:prstGeom>
          <a:noFill/>
        </p:spPr>
        <p:txBody>
          <a:bodyPr wrap="square" rtlCol="0">
            <a:spAutoFit/>
          </a:bodyPr>
          <a:lstStyle/>
          <a:p>
            <a:r>
              <a:rPr lang="zh-CN" altLang="zh-CN" dirty="0"/>
              <a:t>弹射座椅是指以下两种情况之一：</a:t>
            </a:r>
          </a:p>
          <a:p>
            <a:pPr lvl="0"/>
            <a:r>
              <a:rPr lang="zh-CN" altLang="zh-CN" dirty="0"/>
              <a:t>一个学生走到前面，回答主题有关问题。</a:t>
            </a:r>
          </a:p>
          <a:p>
            <a:pPr lvl="0"/>
            <a:r>
              <a:rPr lang="zh-CN" altLang="zh-CN" dirty="0"/>
              <a:t>一个学生走到前面，代入角色人物（与研究领域有关的人），回答主题有关问题。</a:t>
            </a:r>
          </a:p>
          <a:p>
            <a:r>
              <a:rPr lang="zh-CN" altLang="zh-CN" dirty="0"/>
              <a:t>在两个情况中，该学生就是坐在“弹射座椅”上。</a:t>
            </a:r>
          </a:p>
          <a:p>
            <a:r>
              <a:rPr lang="zh-CN" altLang="zh-CN" dirty="0"/>
              <a:t>这就是区分教学了。因为剩下的同学可以从弹射座椅上学生的答案中学习。而且，这也不只让坐上弹射座椅的学生们思考问题回答，也能让不同水平的每个人参与进来。</a:t>
            </a:r>
          </a:p>
          <a:p>
            <a:r>
              <a:rPr lang="en-US" altLang="zh-CN" dirty="0"/>
              <a:t> </a:t>
            </a:r>
            <a:endParaRPr lang="zh-CN" altLang="zh-CN" dirty="0"/>
          </a:p>
        </p:txBody>
      </p:sp>
      <p:sp>
        <p:nvSpPr>
          <p:cNvPr id="10" name="TextBox 9"/>
          <p:cNvSpPr txBox="1"/>
          <p:nvPr/>
        </p:nvSpPr>
        <p:spPr>
          <a:xfrm>
            <a:off x="1331640" y="260648"/>
            <a:ext cx="6120680" cy="461665"/>
          </a:xfrm>
          <a:prstGeom prst="rect">
            <a:avLst/>
          </a:prstGeom>
          <a:noFill/>
        </p:spPr>
        <p:txBody>
          <a:bodyPr wrap="square" rtlCol="0">
            <a:spAutoFit/>
          </a:bodyPr>
          <a:lstStyle/>
          <a:p>
            <a:r>
              <a:rPr lang="en-GB" sz="2400" b="1" u="sng" dirty="0" smtClean="0"/>
              <a:t>Hot-Seating</a:t>
            </a:r>
            <a:r>
              <a:rPr lang="zh-CN" altLang="zh-CN" sz="2400" dirty="0"/>
              <a:t>弹射座椅</a:t>
            </a:r>
          </a:p>
        </p:txBody>
      </p:sp>
      <p:pic>
        <p:nvPicPr>
          <p:cNvPr id="68610" name="Picture 2" descr="http://t0.gstatic.com/images?q=tbn:ANd9GcTufr_h0TzF0enuYHgMOAvVzgJ72mTeIPn2wNHRlC7Oz4RG7bY-2Q"/>
          <p:cNvPicPr>
            <a:picLocks noChangeAspect="1" noChangeArrowheads="1"/>
          </p:cNvPicPr>
          <p:nvPr/>
        </p:nvPicPr>
        <p:blipFill>
          <a:blip r:embed="rId3" cstate="print"/>
          <a:srcRect/>
          <a:stretch>
            <a:fillRect/>
          </a:stretch>
        </p:blipFill>
        <p:spPr bwMode="auto">
          <a:xfrm>
            <a:off x="539552" y="1772816"/>
            <a:ext cx="3185466" cy="318546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613972"/>
            <a:ext cx="4176464" cy="3139321"/>
          </a:xfrm>
          <a:prstGeom prst="rect">
            <a:avLst/>
          </a:prstGeom>
          <a:noFill/>
        </p:spPr>
        <p:txBody>
          <a:bodyPr wrap="square" rtlCol="0">
            <a:spAutoFit/>
          </a:bodyPr>
          <a:lstStyle/>
          <a:p>
            <a:r>
              <a:rPr lang="zh-CN" altLang="zh-CN" dirty="0"/>
              <a:t>为学生创造执教的机会，以下三种方式可以帮助你：</a:t>
            </a:r>
          </a:p>
          <a:p>
            <a:pPr lvl="0"/>
            <a:r>
              <a:rPr lang="zh-CN" altLang="zh-CN" dirty="0"/>
              <a:t>让一组学生针对话题部分来创建一个报告或课堂碎片分享，然后把这些内容传达给全班同学。</a:t>
            </a:r>
          </a:p>
          <a:p>
            <a:pPr lvl="0"/>
            <a:r>
              <a:rPr lang="zh-CN" altLang="zh-CN" dirty="0"/>
              <a:t>挑选一些对这方面话题尤为擅长的学生，给每个人分配一些组员，然后让他们领头提前准备带头做些活动。</a:t>
            </a:r>
          </a:p>
          <a:p>
            <a:pPr lvl="0"/>
            <a:r>
              <a:rPr lang="zh-CN" altLang="zh-CN" dirty="0"/>
              <a:t>如果合适的话，让在某方面有个人经验的学生来教其他同学这点（例如关于宗教研究）。</a:t>
            </a:r>
          </a:p>
        </p:txBody>
      </p:sp>
      <p:sp>
        <p:nvSpPr>
          <p:cNvPr id="10" name="TextBox 9"/>
          <p:cNvSpPr txBox="1"/>
          <p:nvPr/>
        </p:nvSpPr>
        <p:spPr>
          <a:xfrm>
            <a:off x="1331640" y="260648"/>
            <a:ext cx="6120680" cy="461665"/>
          </a:xfrm>
          <a:prstGeom prst="rect">
            <a:avLst/>
          </a:prstGeom>
          <a:noFill/>
        </p:spPr>
        <p:txBody>
          <a:bodyPr wrap="square" rtlCol="0">
            <a:spAutoFit/>
          </a:bodyPr>
          <a:lstStyle/>
          <a:p>
            <a:r>
              <a:rPr lang="en-GB" sz="2400" b="1" u="sng" dirty="0" smtClean="0"/>
              <a:t>Students </a:t>
            </a:r>
            <a:r>
              <a:rPr lang="en-GB" sz="2400" b="1" u="sng" dirty="0" smtClean="0"/>
              <a:t>Teaching</a:t>
            </a:r>
            <a:r>
              <a:rPr lang="zh-CN" altLang="zh-CN" sz="2400" dirty="0"/>
              <a:t>学生教学</a:t>
            </a:r>
          </a:p>
        </p:txBody>
      </p:sp>
      <p:pic>
        <p:nvPicPr>
          <p:cNvPr id="67586" name="Picture 2" descr="http://t3.gstatic.com/images?q=tbn:ANd9GcQFihFZ2s-MAR0OHBVYpMa00aJuGYzB1_d-CEPeIP4VV_39YKfwHw"/>
          <p:cNvPicPr>
            <a:picLocks noChangeAspect="1" noChangeArrowheads="1"/>
          </p:cNvPicPr>
          <p:nvPr/>
        </p:nvPicPr>
        <p:blipFill>
          <a:blip r:embed="rId3" cstate="print"/>
          <a:srcRect/>
          <a:stretch>
            <a:fillRect/>
          </a:stretch>
        </p:blipFill>
        <p:spPr bwMode="auto">
          <a:xfrm>
            <a:off x="539552" y="1556792"/>
            <a:ext cx="3458060" cy="347350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173408" y="948415"/>
            <a:ext cx="4793312" cy="3139321"/>
          </a:xfrm>
          <a:prstGeom prst="rect">
            <a:avLst/>
          </a:prstGeom>
          <a:noFill/>
        </p:spPr>
        <p:txBody>
          <a:bodyPr wrap="square" rtlCol="0">
            <a:spAutoFit/>
          </a:bodyPr>
          <a:lstStyle/>
          <a:p>
            <a:r>
              <a:rPr lang="zh-CN" altLang="zh-CN" dirty="0"/>
              <a:t>特使活动能让所有的学生都参与调查，其中一部分学生要出来，负责教其余的人。下面是活动进行的流程：</a:t>
            </a:r>
          </a:p>
          <a:p>
            <a:pPr lvl="0"/>
            <a:r>
              <a:rPr lang="zh-CN" altLang="zh-CN" dirty="0"/>
              <a:t>把全班分成几个小组</a:t>
            </a:r>
          </a:p>
          <a:p>
            <a:pPr lvl="0"/>
            <a:r>
              <a:rPr lang="zh-CN" altLang="zh-CN" dirty="0"/>
              <a:t>每组调查一个话题</a:t>
            </a:r>
          </a:p>
          <a:p>
            <a:pPr lvl="0"/>
            <a:r>
              <a:rPr lang="zh-CN" altLang="zh-CN" dirty="0"/>
              <a:t>每个小组里派出一个人，在教室里走动，教授其它组关于他们主题的内容</a:t>
            </a:r>
          </a:p>
          <a:p>
            <a:pPr lvl="0"/>
            <a:r>
              <a:rPr lang="zh-CN" altLang="zh-CN" dirty="0"/>
              <a:t>等每个小组都被特使教授后，特使们回到自己组里。</a:t>
            </a:r>
          </a:p>
          <a:p>
            <a:pPr lvl="0"/>
            <a:r>
              <a:rPr lang="zh-CN" altLang="zh-CN" dirty="0"/>
              <a:t>在这里，大家就会把学到的内容都告诉特使们。</a:t>
            </a:r>
          </a:p>
          <a:p>
            <a:r>
              <a:rPr lang="en-US"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r>
              <a:rPr lang="en-GB" sz="2400" b="1" u="sng" dirty="0" smtClean="0"/>
              <a:t>Envoys</a:t>
            </a:r>
            <a:r>
              <a:rPr lang="zh-CN" altLang="zh-CN" sz="2400" dirty="0"/>
              <a:t>特使</a:t>
            </a:r>
          </a:p>
          <a:p>
            <a:pPr algn="ctr"/>
            <a:endParaRPr lang="en-GB" sz="2400" b="1" u="sng" dirty="0"/>
          </a:p>
        </p:txBody>
      </p:sp>
      <p:sp>
        <p:nvSpPr>
          <p:cNvPr id="66562" name="AutoShape 2" descr="data:image/jpeg;base64,/9j/4AAQSkZJRgABAQAAAQABAAD/2wCEAAkGBhMSERQUExQWFRQVGBoYFxgYGRgYGxoYFRcYFxYXGBgaHSYeGBkjGRUXHy8gIycpLCwsFx4xNTAqNSYrLCkBCQoKDgwOGg8PGiwkHxwsLCwpLCwsKSksKSkpKSwsKSwsKSksKSwpKSkpLCksKSwsKSwsLCwpLCksKSksLCwsLP/AABEIALIBGwMBIgACEQEDEQH/xAAbAAABBQEBAAAAAAAAAAAAAAADAQIEBQYAB//EAEUQAAECAwUEBwUFBQgCAwAAAAECEQADIQQFEjFBUWFxgQYTIpGhsfAUMkLB0QdScuHxFRZigpIjM0NTc7LC0oOiF0Rj/8QAGQEAAwEBAQAAAAAAAAAAAAAAAAECAwQF/8QAIxEAAgICAgMAAwEBAAAAAAAAAAECERIhAzETQVEEImEUgf/aAAwDAQACEQMRAD8AzU20pYVAbLZz2xGlyiHJ1qw0f1lEKSUk1Ncq5QSda2onh4M0Y42guwvWJSkVNTm765MBCyFAOQkPXZt0GkQ1WkDPPUNtzgip5wj5eqwlFIETEThic953eELNmoBJzVk0Q5KZjjsa7soNMs5oosKNU+hDatUhvoNiKmdLjeDEqTacIJLAFtvgOO2AptADhdaUzjp9qQ2lDlCfG0hXQs1YPadR3MAIEFKPwgcc+7lD3o70ORcQvtSKAlycmfhGXQrJNinMRiQ9WrD7zvUEgHIUYMIgS7ySnssWbVmruh8o4j2Q42EUHOErKTb0NTMxEsX4vFhZLGSxUEswFBBbLIw5gA+tsTMZ0MVgzWEEtsFLkJSoAV1ffsaJSlFJABLmvAa1gMxQoX4x2MnESWGmkLA2WiRJvJT0rziys9rxCo5FnjOqmYdgpt1HCDWW8AgAqJJJySKVy0iJIMkTbwk4FBfuvRmBhstb+8h6CpSNNQKmBWi8uJB9coDYixqrI5FiawkgdAupSC5PFqOOG2JyrqlTQ/dyiDOUHNSBvy5F4l2G1EJqezz8xDaaFroh2q7paWTiBbaMjvgkuyAJBVgLalvCHWu0oXkl60Jf026DpSkpphpqxbuhW6Jx+ESRe6F/DQUbbwERrztRSoPLCQrU6jjnrBplll4wZbYhVmIHhEq0WabMPawsMsi21+LQtL0JpldZb5lDNIamte6JxvaRMYHEHeoruiBabhlirV1FWIIo1drxUEYKMRXZSNMVLaIblE2EuypSmi8Q0JIgKPeahSRkwMZMLW4+GuYNDEmz25YLmo7/ANIMBrk/hfz+joUSxTXR/TRQWuxmUvCQN1dN0W9g6QpS7JrFhPtaJvwpJIehDiDcRtRl0ZMyFEEgMNW2RFXMIyfjWnfnGntFlZm2vQUaIhkBjicHcx/SLz0Q4UUZlqUAQrWpgvs5HxeA+sGmSgKP3ZQ1iMj5w7MmRBYgHIPZ7o5MtmGfHV9Yj2ZC0ggjPfs3RJlmlQQNlXMaNAIUgPRyflBrOku55DSElJSCDV84LKtTvsEZ/wAQtgV2wvm7+s9Ieq1ApAIc6Q04lVSONe6EmWRtHVx84uOhocZpUXZm8fTQLACwyNN7/TOCqO0ORX9AYdZ5BmHI4iWDV8IWVivQoQRkXGXNo6dZmRQlywYtlu398GN1KTTCTXMVPcl/GDGzzchLmbuwo/KE+OQiHJs69RTLLdmTtixk/wBmkAnRgN2p27O+By7qnMSezX4nB5BnPdB0y1glAQuYNqUzCO8peLwkt0XGaRJs80O1CBv5tA5iwCa58+UCF3TiXFnnV2Sl/wDWHi4LUa+zzm3oWB4pEPCTNHyHTrxDNpqflEadbgS5bidfGJBuS05ezzxvEtR8gYb+7U/PqZhpqhX/AFg8bIc2wEmfhqWro+yGTr2UHwsw2Z55Qk651lTEqBBZScKqEaHs0hEWFQchBLVpU55spng8bFkxgvJX3nOdICbQFLcviFaecSzZFJ7TJUDn95I3ihaAyyCovRjyPERnK49oViz7yKsyX+nlDEXkUux46w1a0YnDPuYdwga8O+uwwh2+ydLvtYAAbeIem+CqqhqxYNlpviqCEpIOGmkd7cHyGeXoQY2PJmsReyVIZBCVNr5GDWCeGL56ZDlvjJonAZAbaHviVKvMpLNveM3DRouX6aRNoCgUGg7qxVW49o9kHTZApNtxKJKjv1H6wSfMxFyzEOPrXWJqinNSRBUEj3u7Nu6G9UnQt38vKA2i0JJIcjfEcofI12/N41owZNUKEivDPZk0ClzVA1NdfyMBVNwila1L6wilKJfC+zbXOGIt7NbSAxJbcfKHISF/FXg0UsucQMmqaPX1SCSbWHoWfacojEpS+llMsaTrhMQCNqvD8oUXooCjHe8cbcTVh3CLj/RuSA9UAkE5+EJKVhzOeWdIfOsrVTUZ1z4bDA0F91dawKVmVnLs6ixGR1NIYlDBkh34n9IIZtC6+TRJl2psmFIbddDIyAQBnxiQbKSaKLetYGm0lSgzfSLvondvtNqCFKHVoBmTVbJaA6u+g5xFyY6ssOj/AEAXaUCdOmJkSTRJV2lLbVCXDje/AGN9ZLlsUpICAqgZ0ywCWGZOEkk8YsbOj41JwqIAQlv7qWPclgaFqq3lsgIg3za1BKUIP9pNVgTu1Uv+VIKuQ2x38fGobJYydZrJMGF5zZkJUtNASmpQAWxPkcxuh8my2SWjAAtqtjxqVt95bk98CsEkAKKfdfAj8EvsiurnGp/4oBeayeyn3jQfiUQB4lJjeyCSbusqw4mM+xSW5OIm3RZ0WVJHWTVpJdlFJSPw0p3wsuyJQhKEjspSEpG5IYeUDXJDEDJT00BzBGzUd0WqemTkPtVpsa1FS0jeTXi5KorLTel3jOZKpkP7Mt5x57fFmwz1IYZln2HtDzIiOLPvi/FEXkZvlX9dw2K/l/6oEQ5vSC7f8jF/LMHzEY4WffDxZxtMV4o/BeR/TVfvJYBlZH5H5zI5XSaxEN7E42epkZhFlEEl2MaweOPwnyM1EjpZZEhhZCBsxU5ArIENXfF2r9+70knXsA94UIziZKQdsGlSkuzQPig+0HlZKtl1WCYCZMmbJU1BiStHMKWSOIPKMvNkBAJCRhdjm6Sz4VA1SrdqKh41CAkaR1putM4OlkzGYE1SofcmDVO8VTmI5+X8WMl+umVHm3swc+1B3DkOKQktSFMMLbx9YtbTdmFR7LYThUhTEoJqA+SgRVK8lDe4A5chIyAD+n2R5rTi8fZ03ZAEoBThwcvrDZk0ZZcPVYPMWQaJdtQ5zrspCSlBdVCoycfMRF12AwImgdkU5eTvBBNV8QUN7ZPrCy1qDHElho78IX2ptXiW2KxSnapJ4g/OGzJMvPI7RtiPNseJsJESZF3kDtDxhNqux9jfY6OlZI2NAZdnWWfzrEmY6cuzuzP0h1lTMWezWrP3awk3Q3o4WMOK1GprATdjKoT3U8olJsS1Htaa5ecHVZsNMRcbu6C/6FlXMkChKw/DzjhJP3/CLFV1y1oxE0BZ8tpbwjkXdLahLRViorpi1JPa40ygfWb3iZZblmqIGHMgAnSLKR0eW5Cgk1zG7dFdCxZRy5eKrU1f07wcTUElwADxizm3HMyKWBHZUMnP5HWIS+j5SHckDTOu/dXTdC17HjQPrPuvhFN0bn7O7tBBWwaaa/6ckpUR/NNVLHBC4w6ULChLCQ4oBxy5kmPVLis5k2eTRgEqQf6sWL+rEI0hFXaLjH2aSZNjOC1451onaSE9VL/GoBUw95lp74mWy8MCFKOgihuKY1lkA1M1fWq3lSlTj5Aco3zdBhs00mUEJSkfCAO4NEOydu0J2B1f0hh4rT3R062dk8IDdVvly+tmTFJQhISHUWzKi3cExcZ2TKNGiXAVinj3VihmdPrHpMUeCFn5RKk9JpMyTMmS1OJaSVAggihZwdDGqbRg0Yzp/Z8E5Kxr8j9FRSJmxpumB66xypuuFBPNOFX/ALRkJJdIPqkdakZyRNEyHpVERK4eFxdkE2Wh9Yfh3xHlknZ3wQSjBYgpUIf1uRgHUnlxh6JqE0UpHDEPJ4LEWaVA84VKiIrTfVnSWxpfc/nl4wVN/Wd2M1IO80bnTxjK/wCixfwsbZYRaU0ZM5IISVe6tOZlzNSgmr5pNRvyv7LmOoIQpgWKT7yFDNC9HFC+SgQRQxpkW2WaoWlR3KSfKBXzhnIKkFp2HCQkt1iAXCSR8aTVJO8ZGI5eJciv2bcXJTpmekXfPDuhbHRiB3jcIlJuJZc9WtJrmzcjmOcPst5dWnEFlhSpLvsINQdxi3RblkJP3kgs20R5fNxKL0zrj+xSSeipI7Usjm4gyei6Qappxi0TbF74QWhanwjEdgc/kIxxNMURUXMke6BxIeDy7vTXEpx3MYnybIr4lNuFe85Dxggs7ZU8T3nLwjRcLe2FpFd+zg2TjaYYbuQ4YmjZMMt4EWibE9VV5wcSkj8otcUELb9FKbnKm7Sw2Tlzm8SJV1MXUrFuKQYsvCGkQ/HH4BGm2ZCgxSGd6ARCVckl/dP9REWZQ8F9jbNSEnYVAEcRpFLjj8ExUoQ5DCmXrnAZkrtA6a+UQ0Wlyz5wgmnxjg2zWrLBMt0gHh9YrbTIHZ3n18olJtobh6+kIoBQ9ZsIXYnErEWIInBRTkcT5uRVFdjkR61Jt0ibLBlqStLNSumRBjzO1KybcCO8xIuC9BLQQTV38I6/xqjZMlqjZWmwSVUKWB2FvDLwgB6MS6YTQDsjJnoWw0y3RTyL4mLnJZKer1ViL8Ck0MXaL2AyIjulOD9GSjL6QrTci0gkAq3OC+wfCYwPTayz5IlpwKUgkkkJLYglKWOwsKcY9RTegJDttzA4Z01g6bYhTjvB9MYmlVx0Pd1I8Ak3ulJIUMJGb7YN+3D2giYEhacKt6SQWPMCPcLRc1nmOVSpSidcKX72eKS9vs+sk1JHVJRvSlL97P4xSUvqYpNGM6MWvr5KrPMV2D2Ul8tQx4xAvPotapKiP8M1xAOCd/3Tu84s5NweyrVLrRTgnVPwnxja9H5oWgpUXZm4EZeEbRlapmTXw8s/YU86L8vnCzOic0sVJVxIf/jHrM66UGoDcKeGXhAkXejUkbx/1d+4mNMIsjJnmH7oLVRSlHv0/liTI6JzB7q5g/mLcgT8o9Sl3cD8YWN4r3wky7giuHGP4Sx7oajFCtnms7obMX7y8X4np/SR4w+zdAA4xFNCD7qjlpUx6XZjZzoX2EkRLSJI+BPOvnA4r4Fs83s/2fIBB6xNP/y+RDNFlM6GyVggAEn7ssDyLxvU2xAyCRyEOF5AQqrpD/6efWf7KwojsHiUpQOZNe4GNRdn2aSkYQtRKRQpClVDUGKhA4DnF1+1Btjv2sNsZuM/Wik0O/c6x9l5KVFNAVlSi2wlRJUBoC7aRFt/QqQoujFLO7tJ7jXxiT+1htjv2uNsZPgb7NfLXRmLV0MmIqAJo2pLH+ing8V5sxTRsO4hvCkbRV6JOvMeqwC22lCgOsAWk5HUbnzSYX+droflXsyeAbYarhFja7sTnKU/8Jz5HX1nFWxjGUHF0zRST6OJMJig4u1bORhG1VPOAzUBOXbPFh35+ETQxHeBzVhPvEA7Mz3ac4YUTD8QSNiaeOZgE2xHdEuSQ0rFVezDsDDv+Lkck8u+IRnjZBTYFRwsJ3d8S3ZVIjYiCDtyGr/SHItgUoabfXhDplmKtW7o5dmJzaMsCgkxOz1WJK1N5/IxHFmJo/qkSU2UszwvE/QWkQJ9pSkrKnZixGjaka0GVM4yMn7SVhbLSTLByJxU/Cqnc0ajpHJwyVtkUq8B9I8uu6xomTWmKKUA9ogOdwA2mOiEcUZSds9Ps98pmJEyUaK2P868jB03krbGWumSJClIScSFALQasRkfk/ONXZ59mmJGOWqWdTLUSP6Vv5xbRFhpV7q12Nr5iD3beQlApSSxJNS+e+IqLrQsnq56dwmDATwIJHe0Mn3PPQHMsqH3kMsd6XgpjTNHIv8AixkX8DrHn4tJEFRazthXQ7Nreglz0hJYKfsqGe0gjUNDrluxUrG6gQQGZ9H28Yy1nvEhSFF2TWnCLuydKZROoHI+UaR5ZLohxiy5nKI3QA2gHOJVmvCXMDpUDDZtmSdI7I8l9nO4V0V89ZTVJ9b9sMRfKu6OlXZiCVTlzglaQsIlYZaUpW5SDMPbWpmJYpFYlTeiNnVLMyWbSSCzCdMBFHrU0atHzif9MG8Uy/BJK2iBPtwXmK7YZKti8niWjouKYZtqDk0JSumnvILnaHoaRHttyTpQStNpBTjCVBUqXiTjJSgltMbA5ZxflJwE9vVvhRalnIGDWO77UtlIn2ZQcVMhZ1rlNDxiLf8AaZeMqYuWUSUqQopLSJimKSQc1EaRL5qH4zZjrTklXcYeLLPPwmPN5v2pXn/nYfw2aSP98Knpne01mn2kg6pEtDvk2D5RD/IZS4rPSkXZaDkkwdNxWnYRxjyObeF4zVqlqn2ozAHKTPmAsSwJA30iBbLmtQSVzAogZ4pk1Zz2OCc4XnZfgfw9om3etH95Nlo/EtKfMxBXe0lHZ9olTcVCiWoTFbiyHYvrHh6pIBfC38gHjMXHoX2SKeZPRouRiOWcqa2lPdmqyhrmbIfGja2G6bRNPvJkIYE5LmsdgfAkttxHdEy9ZJs6koStTKS+NQSVqLnE6gBV2ybOLayS3lIUDQukjsg9ks4Jq4wNQ6CI/SmygWaWsfCpi/a9/wDMCMuabcS+OKszs0vU9o7STCdeMgwgapeIAg+MAEog19PHBbl2dHXQ6ZMrQh4Z1oGZr4QRRo3yiLMS4NT3NlBikOxyp44wP2iBLknlDTJMNUImy7rpiLAcu6HKkoAbPjD7RMVMqSd2vnmYjzFdphkI66XoxsIDw/XdDsUR0zd3rbCmZDoCLficUmZtCT5GPMrgu5U+emWkFRUokhObJz8H8Y9SnHECNobwjHdFbLOs1uUpCCVykmYwBIKMTKdvhKXD74mSBDLVhlzEBNA+T5YiUltzgHviZLNTVm4/KB9N7chaZJlywko7JUAzklSi40qrhQ7miptVAp/eAMJgWaZihkp/H84kSL2mILglJ2pLeEUibWTq8FTbIQGok9Jguk7DM/GkE95r/wC0Ntc+y4SrAtBA+BTpf8KnLPsMZv2kQ4FJ1psf5Q8goH0pvBSLOQkkFRCeTEnybnGFRPUkulRSdoJHlGs6ZHsSwKuo/Jm74rhZJEgNMJXO1SlmRuJ2wkh2S+jfTafJWMZUuWaE1xAbX+LgY9nsV7pmSgQalPmKHm8eIddLmUQ6TolWR3AxoOjk2ZgYT5ksoUzAIUAMxRQ+cWrRL2ev2dSJkqzuf8CSe6WnPnFt0fIxLS3ZWHLl6ih8D4R5vY7XaZSEy02s4UulIXZkFgksQDhNBxidYOkFvzkzpC9KS002hnDGMF+PJTzs6HzxcMaPR02cJKwkFAfMFhqTmdd22Ilou4TJM5GEBc1JYsaqSHQp3NAQnZtjJzLRfixRSAN0tHzeAi77+P8A9jDwRIT44I6N0YF50blpCAUvhX2sNKFZxKA194mkeXfazcPV23rQlxaE4icBV20dhfxgVASr+aNbZrHelgGNaPaZTuoJKetS5ckYQErDnYDFhfC7De8hKBMQFg4kpWEpmIUzf3ayMQIoWLUBBoxTYzwlUlvhSP5JI/3KMa+wdM5KUy8SlBSJSZZQDLKXls0wYTQkAZaRbL+x+c/ZmygP9M/KSfOHf/FK0+/awkcFJ88MKioTlB2iDN+0aWZylolOCaZ4sKsRUOyg1BND36RQ3tecmeuZMNkV1i3OI9ZhBIYEJJSKU7o1qPsys3x25+BQdf8AXPlEad0XuaSopmWp1JLKS6SQRmCEylkHnBSKfLN9nn6JX8KeQkJ88Rj0n7HrErrp0w0CJK0FyCcS1AgUAFAH/mG2DWL9jBQSiWqYSHdpyhpQgKRUvlhjQe3T+r6qwWQoByWuWJMtH8WEgFZ4gxSaRjTYOb0wnS5y7JJkImKlrUp1zFJAx9tsIzZ9sWEm1W6f2LQZMuSaqTLlqKtoOJZOofSO6PdF1WRJUVImTpnamzFlTlRLlm07oB0qvgSpX9pMSEnPCG4By5NdGhZx6DFlaUJL4FAhyxqHYtkeEOKCB7quXhlEK7bQlaHAABJZnNNrk7zEpO71yiGkyroG70cjj4w1c9sz+UHKz6r5w1x90eUZviT9lqYBRCqAt3w4y9xME7BzB8/OB+zJ+8e6I8LHmiRIPZy127KwC1GoIFFc4Ip5aiFflyg6mKSCGByNKHbvjsMSsMxjHGa0JaJZFP05RGc65wrAkmZ6pEGy2pcq3AoVgM6QuTiOQJLg97Q6YsisVt4zAChZLYFOSKkAtUcCAeRh2mGyP0wt3V2ZVlUgYhOTMRMDOyUlKgojN8aVCtHIjKJvcoRhq4yO7OLPpffKZy0oQUlIOIlLsVamtfICM1MMZy7Gtl9YbVOWnGEpUlyGJD017X1iWssO0CnmCK8/nFTZbbhQlOz5l4SbbiYLQtluK5EHw84XGRm44xRC2EZUG6DSr3Un16BhaGWt82lpcpeqCrD+KjHlnDehfRBdvmkBsirtKwuARiO01IoBrFReVuxoSBRiTszG6kbC6rau702WelL9pKdxCnEwcxTlC9jRXTrpkTJk6ShBQuSrAVAukqBILakdkl2BhlyzFJWuWui0s+8DXfmI3tpuOTaZ86ZZSZa5yVzWmUxzAP8ADGQFQ7l+07RlLxuWdIFknTpSpSpiVS1AjC+Edksa5amHVB2Wabz+8kK3uRXbxpFhZr0CiKqB4g5l6khzzjNLmQSRPYwZMVHo9jv/AKtLqn4EjVQAHnFxd/SdM33LSlf4QgnxrGUsNpsyUI61YDoEwqCQogqKklCyT2Uhg23F3527bCcAmoGESie1l2VKJSkjazQqKuj1z21850zkJY/4xXWy4bFOIUqWQsVxJUUqfaWoTvIjG/vMBmpoGvpuhP8AiJ7xEWytGtm9FLKU4SufhLUxJ0LiuBxURWzfs3uoqxKRMWTniWfk0Zef9o8sf4g74r5/2lo+8TwBg/YLR6HJ6P3fLSEpkdlNADMWQOWJoIiTY0VTZZAO0oST3kPHlS/tICiwxHPdkH1MAT0ztM3+6kTV8EqV/tBhUwtHsf7dQgMhKEj+EN5RHn9KRtEeUdZeq/dsc0DapKkjvUwhnsFvJHWzbPJGuOfKB7gpR8IMGGR6FbOkhOaoqbXfckyZwWCta04EijHEC9Pefw2xixYAkvPvFJH3ZKVrfdiUEJ8TE3o+ZkxRKZpSE0UQS7F6OOEUo0xN2aiwyurlpTuGL8TDF4v3RJCtkRwQGA5Q7HGpAYL+sKVxHUr6QqZ/qucABgfrCHnATN404QvXA6HwgEam02VE5LgpOxQ8tx3b4pVyFSVAKDp0Pry84jWW8Jks0JbYcu6LWy3kicnCtTE6MG7y5islIqqIU6WlaQ+WjaPrTWK22WUoORIOoBb8ourRdakVQStOoq/hEYpSvI5ZhW3Igu+sJ/0RTEU+UBmywaENui0nXe6jgGR93Ua6O4iIuXXUVy9D00SMzNo6JySXGJO0DxZ9IjHoggfePExrCggVhhlGJoDKK6PpGnjAl3LujWKkjWALs42QUBkJt1xGmWGNguy50iFNsEFAZGfIIHOPXpl8LlXbJBRKXZjKCzMVLWsoJ94Ml8Kgs0JbMVpHnd5XecBOor3Rp+hN/hUn2ZYxIUFIKHAxSptJiQ9MSSyxw4w1G2F0Outc/GlEgqJfGjAxU5SQVJaodJry2Rnb9v2bMUtM1SlGRNzUokuCoGhyy2xbWiZPkGVaLMhZEmaEEpSVEJCThBA0IceEQ/tIvOTNmhcuUJcxaQZ4GRmBw4GnZbv3QUDdgjb0NQxFmXjvillyuwM6wCZJaJA01n6SKRRkLAyC0pWx2peqeREEtnTGZMSEFSUoGSEAIS+3CMzvLxkwiHBR2wwNMqZd8wAzTbVKaoSZKUg64XBLcYeVXawayWpbBu3aEJ1euGVGZxK2mFCDtMILNJ7bY0+5d0v/AMtonr8ElIjk9JUp9yyWCX/4cZ75ilRnEyRvgqJKdnjDCzQ/vvaB7s2VL/0pEpHilDxEtHTC0L961WhXBagPMRXpKf8ALHifOK61WcuSkFtmbboAJs+9MXvYlfjWTAPb9gAiD1R2HuiRZrMSaAk8IQUSUqfON90QldVIchWJZxUbJgE0O5zzjPXL0fxELmswyS4c8dg3RrBpBVh0WoKTqh97pP08IcqznPCSNqVBXmBFclWyHS1bKd4rCwrpjyJU2XShY7wU+cMl2dQqRXdXxBhRbF/efixhU2wfEgcR2TC/dD0NOevOOxj1+sG69B1WOICh84fhR9+X3EfODNrtBS+kUIThBB74b1Zh6UkOAVN+kICa0ciuXzjNTrTLomWG9lSyyqjxaLFfVz+0GCmzGdNoyjPlW0FockMxSTzof0jZcnolxLsIINWI+8nP+YCohV2ZM0dpidFjMnfkM4gybzYdpAIGrAedDFhKloWnsFu4H+mgIjROyGittN0LTX3k7U1biNIgdTr4cT4xqpcmYhikvvA02tn+kBm2OXMzDH7ycuYJfMQUKzMYDw9ajZDEyw/rvi6nXPMDkDEnN6U9bQ8QTIz9cfGJaYyEuSPW7fEeZZfGLQSSPy+kMMsbDyeAChn2c7PRjLTwbPM1wEuCM0ncdseiLs78v0+UQrTc6ZgZSQRsDv8ASC6E0Uo6drEvD16sOwJqdzmgyzjI2q0mdMcBhoNg468Y11o6BynopY7j5wyX0LCfjPcAYJSsEjPKOQGlB69ZQxUl41MvoulO87y8GRc+6M3ZZkRYTDxYDsjXy7qA0qPR0hEXYB601hWwMomwGCpu141Au0cvzh6bEADT1+sGwMuLuMGTdmQ1jTJsQNacPXKETZBs9bYKAoBdkERdI2RfCzhvWvjDvZm+esOgsp03eNRBxdYpTWkWyJFDrnCps+/6Q8RWQEWJsicniSgKFfPz2xIRKYZP5wUI/TnFJCYCXMOoP6eMHlgHI7vrHFIBFPWW2F6gcedR6+kMRyKZ8PQhVD1lCMNPr4wjHdz/AChiCBXH1whFToRQO0Dls3Q5O/F5QwEPad6A5P8ATSCkBgHcDU9zQzr3J2DPl5wvtL7BWhOWeUcbOg5SUvkdufkPrDBk5DAaj509PCoxOXpvDbYQyS/57dsShjidS7aemh0lRBdJbnUGBiU1SSWOQGwbI5IO8V0z7tkWpNCqy2svSFSeysYt1QKFxwiaq3daOytCCaMQTzxUI8YoCWzBp48oaXGT0r6pGseSyXFGnlWaakOVEpFAdOJ/Mwq7LLWXWC+3yavqsVNkvuYhifX1p8otZN+ypqSFslRyJLE7NGMbqSZm0yFaLkWHKO0H3AhtW8mitmSiKF0nYzb2jSy5hNUEKH3nA450Z8mJiQsY2StL/iGzZ9XgxTFZj2Oue7uHhC4PD02+L203Kkk4CxbI1aldHGkV1puxaS6k9zkGu6JxoLISkPspwhpl1yh5GVXHN4c/M7KwgI5l/lCCX3/SDgabOMLTT0784AIxlO/r5wvsggplmjjIehxjlJ509M4goLAezZuY7BXKsHbLju8dIRKKBvW4bYVDBGXtHfDfZ8tOAzzb0IOZVdD+cOSM/wAvXdDBkUSYYEVoW74mFFP0OUIpI8KfroIdCsAhX68djQ9Q+nhClAdx63wuHuekMQNmp68Y4ilM/WscpOmer/rCplgsxY99dvDKABXo0I3pvTQhJGjRxS3045efhAIVIjidgp+UINp9evnD8VX09UHjAAgA+cdTT/c0I3r1x8IcBv8AP6wBZykio4f7VQKQOxzEdHRxs6USWy4f8o7Xl8xCx0SMSaaj1pAbIe0eKo6Oin0AspRxqrs84ev3xHR0ERSFXkfxQpSO1T0wjo6N4ksWUojCx9UjYWWqK17Kc4WOjWJmx6B2h+JXgIVZ7baYfrHR0aEspekUsBTgAE7A2sVCvf5DzMJHRmxoZMNTCoNeX0jo6JAVGvGGkZ8PrHR0MAchXZ5HwgydeXkI6OgAYtRhZeXfHR0ABZwpy+UMTkeP1hI6GIalVeXyEIk+7w+cdHQIAa8zxhVDz+sdHQCGLNDy+cEk5R0dAAx8ocgU5iOjoAHYRX1rDU68T5mOjoYj/9k="/>
          <p:cNvSpPr>
            <a:spLocks noChangeAspect="1" noChangeArrowheads="1"/>
          </p:cNvSpPr>
          <p:nvPr/>
        </p:nvSpPr>
        <p:spPr bwMode="auto">
          <a:xfrm>
            <a:off x="63500" y="-808038"/>
            <a:ext cx="2695575" cy="169545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66564" name="AutoShape 4" descr="data:image/jpeg;base64,/9j/4AAQSkZJRgABAQAAAQABAAD/2wCEAAkGBhISEBQUEhQUFRUUFRQUFBUVGBQUFRQUFBQVFBQUFBQXHCYeFxkkGRQWHy8gJCcpLCwtFR4xNTAqNSYsLCkBCQoKDgwOGQ8PGi0kHyQsLCwqLC0sLCwpLCwuKSwtKSksLCwpLCwsLCwtLCwsLCwsLCksLCwpLCkpKSwsLCwsLP/AABEIALcBEwMBIgACEQEDEQH/xAAcAAABBQEBAQAAAAAAAAAAAAAEAAEDBQYCBwj/xABMEAACAAMFBAUHCAcHAgcAAAABAgADEQQSEyExBQZBUSJhcYGRFDJCUqGx0QcVYnKCksHwFiNDU6Ky0jNUg5OjwuFE8SQlRWNzs9P/xAAaAQEAAwEBAQAAAAAAAAAAAAAAAQIDBAUG/8QAMBEAAgECBAMGBQUBAAAAAAAAAAECAxEEEiExE0FRBRQiobHwFWKBkdFCUmFxwTL/2gAMAwEAAhEDEQA/AMfhwsOCsKFhxQA1yGw4Kw4WHAA1yFhwThQsOABsOFhwThwsOABcOFhwVhwsKABsOFhwThQsKABsOGw4Kw4WFAA2HDYcFYcLCgAXDh7kFYcNhwANchYcFYcNhwANhwsOCcOFhwANhwrkFYcNhwANchYcFYcLCgAXDhYcFYcNhQANhwsOCsOGw4AGw4bDgrCh8OABcOFhwThwsOABcOHgnDh4AMwIWBFj5PC8ngCuwIWBFj5PC8mgCuwYWBFj5NEvza50Uk9hoO08IXBU4ELAg17Gw855Y+0nuqTFdtLa0uTQlgwrToKWoeRJAAiMxOVkmBCwI4sW0Jc1Q2Okutei4N4U6lBh7TILL0HE0VoSoNOBOTAHlwiMyLOElq0czCiirMoHWyj3mIfLJXrqezpe6sQybRMVrgl58LqZ+xYutk7EtU5L2IyZ0o8ioP1SrCo66QzBQb2KvyyXzbuSYf8AbC8sT6f+XN/pi4XY9qDFaqxHKTMGhpqZlIMl7vWogHDPWKBfCrwzItwZ9PQzXlsvmw7UmD/bC8vk+uo7aj3iNWd3537uZ/pf/pEc3YNor0ZZI5llHsqYZkODPoZxLTKOkyWftr8YmWUDpn2ZxZz927Uf+nVu0g/hFXat0Z7f9CO1QVPipETmRDpyXI6wIWDAA2DbJB6Mu0AeqZbzFHeAR7YPsFoe9dny2UHK+FPRP0l4jspTrhdFcsugsCFgRYtZxwIPWCD/ANoXk0SVK7AhYEWPk0LyaAK7AhYMWPk8LyaAK7AhYEWPk0LyaAK7AhYEWPk0LyaAK7AhYEWPk0LyaAK7BhYEWPk8LyeAK7AhRY+TQoAscKFgwdgQsCAAcGFgwdgQbsnZweZmKquZ6+QgxuRbN3adxfairqL1c+WQ4Q8/dlNZtoB7KUHPVqDwi72gx4+HDuEVWEXYJ62v1R534D7QjJs3io3skB2jd2zIOmzAaVLBak8BQaxBY5lkkqBIlkg6MATeHO+xqRA22Z5nO905X/JpPbn5ROHWAGAP0DzghpAAAAoAAAOQGQEVtfc1lUUJWghrRvAqkC64vVAHRzoCfW6vaIjlbUvywwDEGtCboJHMZ6HUdVIrdoSbz3RqaSweRc9IjsFT/hxbmzCgUCgAAA5ACgEMqKPEzRVWq1MoLSyQwBIV8wfA6Z86wGu/szIKozQOKtTUlSvm+iQRFpbbF0Drln+B9hMeezGuzQORmr3MA49t6IUVc6o1pToufNM1Z31tPC4O283wjn9MrV6yfcb8XirSYOQiQMOQjTLE43iKj5liu99r/eL/AJa/GJk3ztg/bD7ixWIRyiUAdUTlXQrxp9S1Tfi3fvh9xYJl792798vfLHxijUjqiRAK/hE2RXiyNFK37tnF5J7ZR/rguXvtaDqLMf8ACYHxEyM9LK9Xh+MT3hyERZEcRmpk73zWFGlyGHKs1R4VaOyZU3WyywTxlzip8GlKPExm5FpUEVAPONPZMIZhdesxYo5lBtuzCzlSyzElubodwhVXyuqzy3YC9U0Ju5ilIiwY2qz5ZUo6h5bAq6tmCp1DA5ERkNr7J8g6aFplhJpU1aZYyTkHOryanJtVrQ8yJTTIcGFgwasoEVGYOYI4g6EGHwIkAODCwYOwIWDAAODCwYOwYWDAAODCwuqDsGFgwADgwjJg7AhYEAA4MKDsGFAB+DCwYNwoWFAAWDGg2XZAiddAx19KoGenonwgOx2S84HXGmtUqigDgIrIsjN21amALVNMmRNnAVamHKHNybijvc0+yItrVLPDWtB2k0HtIis2ugNostnGih7S3WJYEuVX7bg/ZjNm1N2vIorLYQs1UGYs0oLX1ps3Nm7aKT/imCZqceX4QTsiVeltM/ezJjj6tcOX/Ainvju0yKD88OkfYIGZS7Psl6fU+gpY/WclF/lnfei3wYyib/WaztMW7MmEsBeUALdVFUUJNTmGOnpRNI+UWS5oJTjtZRC5ssHWntEu7RJ1FNQR4x5ZvBKuT/tofaV/3CPTNr7ZUWKbaEyKqVANKrMNAoPPzg3WI833lFZcpxnelqe8Kre9YLdM1w8GoVabWtvQ6Rsh2D3RLiQNZ5gK+7sOY98d3o1OAKlTc4ISaIrg0dpMhYgNZ846WdA7PDh4AOS1ZwQLRFWHiZZ0RYgMW0xodi2+9LpxU07tR+eqMmD+axY7MtQlkkmgIpzz4Ee2BWS0NatqMTSNpXK1oUYFWUgFSDkQQcipGRHXFJL2gh0bxyggTIgz2IJsgWF1ukmwzWpLJJJskxjlJcnPCY+ax00PXdYMV8m1qA0qaoeVMBVlbMMp1U/H8RAsnaYsIMqczTJQVnss3zneWubSJn/uoOPFc+BpZM3TuXWDCwYrRvnZaCuKKgHzAdRX1otdnbQlT1LSmvAGhyIIPWDBSTN50KlNXlFo4wYWDBuFCwokxAsGFgwbhQsKAAsGFgwbhQsKAAsGGg7Ch4AKw4WHE9yFcgAvZNmNCwpWoAroaZkQTPmzTwl/eb+mJbMl2WMu3tOcBz5nVGcmdNOmpEa2dr1XK9QWpzIpUk00BOXX1Rl97Jj2e1G0hSyvZnkAKKlZgJmSyANQWFDTSoPAxczLWa18PjDz6TFAOdM+yM8x0vDaaHGzbIiyZaKQwSWi1BB81QK5dkD7Z/VyZjFWakt+ivnZqRUc6Ak90SNsteXu+EQTtmAjU00p79PznE5jONCcWmeRWJbGQ3lBmqT5rgCgPCoOsAWtZcpv1cxZo4XbwI7QRHqls3UkODelIa56Uz5xT2jcKyHWSO5mHuiqfU9Wpiqv6Ie/uYC2bfmvLMoZS2ul1yoxSt3PXKp4/hBtglG02YKAC0rKnMA5eyo7ovNqbgWYS2MtZisASAGqCQK0oaxndhTHSYCmmdQdCDzi0mraGeDpVZ1ZzqLdDNsacMpJvDgKLiKOKshYVpzWoPsgabsq0ek00c6Jd90bppKOKso74iYMnmTKj1JlJi91c17iIqqjE+zYXujFS9juf2kz7yj8Iml7qOMwJ3aA5HiEpGyTaksZTpV36aVmS+9fOX2xb7O2bZzRpRRa5hlooP2l1ieIzB4GEd7nnC7ungZ1eoP/AEQZJ2HPHmtOP1gKfxqI9Yl7DZuKt3rX2wrRsGdLW8JYccQKXh4Vr3ROeRl3alt/p5l8y2o5C7nxIUEddRWvhHA3Yth1Ldzp7OiI9R2dabK5us+E3J0FK/WrTxpF/L2TK4TB9wfGJUpMpOhTjun5niq7l2i7+0JqKVmDSjV0POmsd7N3GmYv6yVMumt5g7AjrF0mufP2R7emzU9cfcHxiQbOHCYB9kfGL+IycaXT1PILTuAApMrykMB0QC9Cc9ans45QFJ3Z2kuizSOAcyj78/bHtT7JY6TwOxE/GsDTN3ph/wCqbuCp7UoYeIjLSft/g8os2wtpu1DKNBnXh1ZBjz6ofaGzbQZbJObKoIVBLeYrDzXCB6i7zOVK1NDHp7bqMdZqvTMYlZmf2yYKlbNtSCiTZdOV1QPALEa9COHT5Ne/oeNWDdy1TnoiYgXV5YAooyF6UxvKeGVaxr93dnPJnMGlTJQwwC0wXA7XhS6DxAveMbdrFaq1Is7EaErn4iO5nlZWhSX2q/vDhgYKKvc66uJnOGRtW/vUqcOFhwSLBPr0pUsDmP1fjcJXvKx2+zpo9AnsKt7Rr4CL3PPlC3NAeHCw4mWmmYI1ByI7QYe5EmZBhwsOJ7kK5AEGHDQRchQBLdhnyBPIV8I7jietUYc1YeIMAjHSN+plktD1GIjXQ6k0N5VC3lPA5d8aCV8qdiYZ4qE8CgNCetSY8z2xtSTiuGS8S7GuJdNKml0UIp3GKuY6EgoTrQq1CR2MAAw66Ds0JwzNH0dPCUatsyaf8HqW097se0ypdkvOrFBiqaIoNCSyHI043gNOOUbvyFD6I8I+bA0FStoTF82Y69jMPcYKa5o0qdl5klTla38b+Z9EmwJyEZbeHbcqzuksGWXan6sk3iWzABB6OXFhHllm3jtSEXbROGY/aPz5Vjs70TzMWY7K8xCCrzEluwKmq9JlqaHMV0g5JmcOzKsJXcrr6o9vfYaHnA83dtTxPhHn1j+V+0rTElSpnOl5Ce+pHsi5s/yzST/aWeYv1WV/fdi3gZyPC42HK/1RcWvdegJBBoK6Rl7R8mk5CWlrLNcyA1M+NLwEaSyfKXYZ5CXmlklc5qhVyYEguCQMuZjSPtSTcDYksq3mm+lGprQk0MTw4vYz7ziaDtJW/tHkFv3atksdKS9PolW/lJjM7RlzE85HXtVh7xHtG1dqhshLYjgVaS4Pcswn2RU2eajkqDRtSjAq9Od1gDTr0jCXhZ6+HxkpRvJHiYt7qeix7IMse0nWrS+iRmyVorjiRyaNtvRs6WKkopoCTkK5Z6wNZt1JMqQJjy8R6X3vsyIl7NElIB0svSNRUGKupGKvN2R0YjERjFWjdvYrrLvcy0/WBa8GNCPHhF5Yt7pp82eh+0p/GOdhW6RKSY06zS58phRAyS2KTQrsqAkE3XCGlOKeIkzyOZ05lis4WrVWWpl+j0QpDZ5mp04ddNYxUleLPGlj8rtOmg7aAmTxeNK8wNe2M1K3tmyJ+E5IQEAmpqteNOXVF9ZN1bBMumXLmyix/Yz3DKt5lvUN+oqp4coye++7ZstruJMmTUmIkyW8wqzMrAijHiQysO4QyWOijjoVXkUD0FZ8z94fGOxPf12PYSYx26PlJtEpBa5shw2FULKcIxBRRRhmM146GNI+1dqqSrW5wVYqQZUk5gkUrTwPGJjC/MYnFcCSjk5X97lgJsw/vD3P8If9b6s0/YmfCKv532mf/UJndKld/hyhDaO0eO0J3dLlDv00i3DXU5fiXyL7lrSf+7nfcmfCFW0fu5/3Jn9MVot1v47QtHhL/phG3W7+/wBp/wBLL+GHCXUj4l8i8yzv2n93P+5N+ELHtXqT/uTPhFUbfbv79af9P+mG8vt39/tPjLH+2HDXUj4j8iLXy61j0Z4+zM+ER2jeuf0VLupFRqRpwI5wFYltk2YqfOFrF40BDqKGmR83StK9VYq5my0xZD2p57l0lvODzGerg3Jy9l5HA4jLOKyjbmb0MRGvJxyK9rosbRvg+hnEkaCt8g9QFSI0O7W8Jn9CYjK4BIYqypMANDdJFLw1pyNecWNistnkNWVZ5aqC1Aqguy0Sjhm6WV4cc73VBG3pzYRcZ4DpNBoa4ZqHU116IPjF0svM86viFV0UEvUluwrsdQo0OM5pDx1DQB3SKneXabSJN5QCSaZ1poeUW9IoN95dbITyYH2ERDL07OSufOW1p1+c7HUsT7TB+wLWa3Ca8R1Z5j2xWMl6bThWp7BFzIZQRdF2mRHPkYhq8TppVXTxGZdS5l2ckVBTsLy1PgxETLYJvBCfq0f+WsVxMOBGFj6mNSQa0p1PSVl+sCPfEQeFKtcwZLMYDkGYDqyBiX52ncWD/XVH/nUxFi/El0Iy8dpKYioUkcwKw/zp60mU32bv/wBbLHSbVQfs2X6kx1H8QaJsHWdtERCoOdR1GA9v7YMsKi5mleoFuru9ggprUHclb1Mh0iCTzzAFe2kZzbsys9ur8KD8ItCN2cOOxEoUsy0Zx89zhxXwA90ekfJ38oUubSx2/IMf/DzyelJmcOmcwOvhoaqcvObNsd3FSCB7f+P+YlfZ9yhu6Z1qY2cUfP8Aear0lJte9j1ze4sJbX/OAIblUZEjqgm1y78i6SScyoHqqRRR1fGMXZ9qzJ1mw2nST0Loxb0t6EUADVKsBpzg+fvnMRVQ2eUSqqL6TiGYgDpEVIzpWlKR5mIoSqwyxdne571TMnGWVtWfnYN2zIdbPN6NwEI6roThsGDDM5gFtDxMG7vz7JaJMpbQpVgzVeXleJIQ1VfSNUqacQdYze0d9XnpQywjG8GdphKgMLp6IlU0Jhth7QazmsuZZHBGau80jqOSggjmD+Ma4SE6VPLNnnYqhUqSUoxe2p6HI2NJRnMpFeS0sVAch0QUqDVqmrcOukUnywWO9Z7JaAEqt6S9yoUXgJiimopdfLmYppe2p99mHkgvGpAeZd7hwz5RPvZvParTZRJYWRhfVqSsYP0QRUu7U0NOJjrurGdDDV4VIycXYzm720Wea5YgN0XBGWa0W92+bHoe8BVpwmpS7PRZygUrV6hwV53lJI0JJ4gk+RSJzSZ1WBU55GmYOXRIyYdkb/Y21/K7MlnVlWdKdmlXyAHSZnMlAnKtc6HXKmaiIho7Hb2lTzwU1y3C6+6vcONeQ56jnHM9zQakXheApXOuh4HPhr10iw/R21g9KVnXW+g4agsQa9evAx0u7top/Z8PXk+FL1O0adsaHiQlkkpFU6NSig8siVOTLUCp4iumlIUgvRag1VqajpitGah0UKBQHizdguhu7P8AU5ftJX9WnXr1R2+7U+vmfxyvE9P269kRY6VjGkllX11fu2hS2dRRejQkAVNMiRQmpmHmeHcNIVfz8RF0N15x9H+OUfGjGJF3RnHgO+8f5VMTY56tXiO7ANiH/wARK/8AkTr4jhxiPeJU8qswcVVr4YVIy8omnXUaxotm7ttJbEelVrdrVUVrpAd2mUoBWuQMYPfva8pJ8rCYzEkgoX/eOWeY5WnAs9BTLllFZ7Hb2bFutdck/Q9U2pNuy1IlgCWoo7UZQAKFSCRTogZ18aGC7AROlurDoMOKlQQwoaBulTInMcY8ls+9NqaQrzp88EnRMIIDUsKAyzyyz4ViaTvnNSt2faKnWrSs+39XFM6J+G1z0DZBOAgbNkGG31pRMpvahgykZjdPbjzTdYC6xYg16ZfN2LUABr0j2xqKRrF3RwVqUqUsshqQoekKJMjqkAbesmJZpq8ShI7V6X4RYQxgSnZ3PlQSDiso1L3Paa/hGi29s5JCWcgEM6EsM9A7ICTXWq+2JrXscytszJYB6E5nWmt0lWUjuYRY79TVmykdgb6SwqnQECZ0nu8DUka06QppEF3u2Z2/p+dIe+YGkzfbSJS8Ys+kTukyUTjzjozzENYVYgtnZMJ/VD4wiGsKBZVJBtmapiuwlE15r5qpIUes14n2ZQRZ3o47aeOUV20pt5rq8CfFjUxeG553aFTwWfM7Fon2h7ksMx4KunV+TB1o3ct0hC8yRMCDNjSoUc2poOswSluNiw5cpij30xXU3XZyQcMMM1VdDTU1ByAqdvxap67TnPJmlCFSYGUmt0yUIXszNR18Y1PFKGTNqARGg2TvS0mS0rDRwxvBiSCpoBTLUdERXbRsZEuTOMvCNoVnZAKKGVrpZB6KsLrXeFTwpAV6MWtT6qhlr0Ixmrr8Go2daZdomOrIEDy5gGd7pgXkzIrqKZ84zW0LO1nnMh4UPcQGB8CIksdpKsCDSkW62PyyffmGi3USo+gqpU9QF2vbA6avDw9DMtlpYppe0oITaPXBG3t3ls8xUvhhMRmQhT0WWnQcUzBrkeFYopgK0OgPvGsGjlw+L4ybjyC5tpzaoDIxqVbMVpqOKnrFDE8iyJk0uYydTVcDsZaH2RXK9VMEWGdwiDp0erNFZN4rdLFEtWXITpq+x1g1d9dp/wB4J/x0/FYppJEGynWK3ZHd6T3XkvwWK77bU/fN/nS/hCG+e1T+1P8Anr+AgZZyxIJwhmZPdaP7V9l+CY717UP7Zv8AOf8ACIpm3dpNrP8AGbaD7jD4whYwiMzNFh6S5eSBJq2p/wC0nKfsu5/jMRLsta3nZphGlaKB2AV98HmZEbvlEGqhFbBO1Zv/AJeh44wrTqDqPYBGcWaeRNOQJy7oO2vaSLJLHN2YdzMPfWNT8m8uSbKWeUJrPNKvW6KLRcxVhUDiPpDXhpFHBia7oU3Ja6j7gW4MyAcJoBGlL0qaBlHpUeZ7D2XLk7VVJNAgnWhQoJNElylcL9mY81B9QjhHpoEaxVj53F1OLJT6r/WKkKFDxY5BrwhXhGY/SGF+kMLk2MlvtbjZ9uy5qqpJsgpXIFlmPqR1IBFDvFbA9hm9FKllckr01DEXQrNmFOuWtOowT8pVrDWmyziMqPLatcxUGhp9cxS762u9LlsBdvKUYEklirlgDXWla16xEDkZ+zqxUEAnLkeyOzfHBh3EQLZ9qsihaBgNARpXM0MWWy5htD4aSVLUJoejkBU9Koijiz1qWLp5FFgy2phqK9wPvidLUDy9o9xEWE/Y0xPOkTl61Jce5h7YEw5fFqHk6U9qNX2RWxuqkXszkOP+xH4gw94dfh/z+ESizIdCvc4HsmKPfDmxHk/bdJHjLLe6BfMQ3gMwRl2/CON3ZKva0L+apLtxJVM2AHE0rCnSgAekuhyqAfBqH2RzsNC0wgamXNA7ShAHbF4Hm413kjcbY3Hk2uck6z2hRLZyx843TnMICnMHonWmep4A7bW79lxFnTpjFhTGAUhVElFQdAirOxuhR41pSM1uXNeRbnd75liUGemlaJUm8eFGBPdxEaXb20ZE4pLvqL4NXNQt52mPXTOjMBmOfCLM40YneDed7VaCt3DlyhdlS/UBpmx4scqnq6oBrBVq3TtEmaxYC4JbOZigXSstOiQeshRkTrFaZsUluexgK1qdnyYTiRabNtwlnpreU5jMgBjTOoBpoIoMaCpNuoOHeREanXUnCrFwnsWFv2gXZXNOgt2WgLPSurMTqchloICnzmcKG0QUGg41MdeWL1eyF5WOrxEHdlKKp0YuMXuRy5WsNpnBUq0iGdgeEQdXEjl0YCu3APRaJBvD9BoGbY68Cfug+2G+Zxz/AIB8YvaJ5XHxi6eQYN5foN7If9KfoH7ywF81L638Cw/zYvrH7qwtEd4xnX0Df0rPqfxiGO9zeov3xAfkCesf4RDeTyx6TeI+ERaJDxGM/d6BZ3vmcFTxJ90F7M25MmMb10ACuVRnXLU9vhFTclfSPaxiWVaFXzRQdWp8YNLki1LEVYyzVamnQs7baS6qCclBA7yT7yY62dtedIVllzGVX84KSK8NRmMoqvKyx0y7RBkm5xBPf1gcB1xGVmksZTmsr1Rv/kos5mWqZNbSVKuqOtzTLsAb73XHqtY8n+Tq2iWJz0oGMtQOQVS2vHz42Xz/ABdaI8itPPK625GlrDxmfn+FFrmVjNZwqmCcKEZMVsTcy298pZtnI9JCHHXSoYeBPgI87t1tZ6AkmmlSTHslo2UjihEUFs+T2QxJUUJ7YlEM8uvRd7s7YFndnpUlbo6gSCfcI0Fo+TcjzTWK+duROX0axISLIb+n1RDTN874oyKw+kA3vikmbAmrqpiI2BhqDCxcspu0ZL/sEH1ap/KRAbXPRDL31/5iJbMYkWVEWRZTmtmJ5swil8kaUNT74F2Za8Kaj+qwJ7OMGXYr56XX6j+TE2IqTlL/AKNTvXtESZOFZg11ws2Y51a8SUSvqrXvYwDbSZlisr0zfFRj9MFaNTsOn0REWzretwS594KK4c1QHKV1V0OToeXxNbmcljazJKMwOFdpgWQkxa3gAQcWqy9K1vZVyGVIFCqs+2LQlinSpkwtLZ1SXXXo9OYQdaCqDtfqMZ9MzBe2NoB2AUBUQXUVa3VUEmgJzOZJLHMkk8YClH2+7iYBSa2EyHl+aV90dIpBzETywSfz1V9yjxgjAgTmk+YLQ8ofCalbpppWkGCTEqZQGvUBs9nmMwCKxJ0oD74sV3dtZ9BvvL/VDicw0JieXtKYNGMCc0upGN1rYfQP30/qjobn2w+iPvr8YKTeKavGCZe97jUAxAu+pXDcq1/Q+/EDboWutMOvXfl0PZVo0MvfYcVghN9ZXEQI1POJk+hIIIINCKaEaiOcfLIRdb2pJmuZ0k5t/aJ1+uvbxHfzjOAxJUnFq6oc2gjXXl8eUQ4rc4SiBAVKnmo0i0s6mn4+8+Of2TAVhsp18PjG03X3eZyJkwUQZqD6ZGhofR41406zAF1sOyGXIUHImrEci2YHcKDug/OCsKFhRWxYGzhQTgwogBQWHCRGJkdibFgdYcPhQ6zI7DwBxgw2BEweOgwgAVrGp1AgebsWU2qjwi0FI6oIAzs7dKSfRpAM7cVD5pIjY0EK6IkHntp3Cf0Wijt+49oHCsevXRCuCAPA7VZbRZsnVlHMjonv0gSZtJ2FL2XIZD2R9CvZlOoBgCbu1ZW86RKP2E+ECLHgS5nOC5afn8/n8fam3NsnCSg7FUfhEL7kWY+jSAseQqTwiZCY9QbcGTwjg7gy+BgSebqDBCSTG/8A0FXnHY3LHOBNzAizGH8jMb8bndcdDdHrgRc88OzzHPzW0ejjdUc46G645wFzzNtjtyiNtivyj1MbtLzjobuLAXPI22HM5GIm3emHgY9kG7yR0NgJAHjK7tTORguz7rTOUevDYiCJBslIA862bsJlIJUGnMV9mkamVbJo4RfjZqR2LAnKAKeXbW4iC5M6vCDvJU5R0qAaCIBDgw0EXoUAVV6HDQoUCTtWiQPChQIHEyOhMhQoA7WZHazIeFAD4kdB4UKAHEyHxIUKAHEyFiQ8KAGxIV+HhQAr8Nfh4UANfh78KFC4FfjkvChQBziQr8KFADGZDYkKFACxIWJChQAsSFiQoUALEhYkKFAHBmRzfhoUAK9ChQoA/9k="/>
          <p:cNvSpPr>
            <a:spLocks noChangeAspect="1" noChangeArrowheads="1"/>
          </p:cNvSpPr>
          <p:nvPr/>
        </p:nvSpPr>
        <p:spPr bwMode="auto">
          <a:xfrm>
            <a:off x="635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66566" name="Picture 6" descr="http://t1.gstatic.com/images?q=tbn:ANd9GcQ9RUFa32ycvlS9izxemiftXGCWraArhI0-CsE1VUroYz1eaBaKRQ"/>
          <p:cNvPicPr>
            <a:picLocks noChangeAspect="1" noChangeArrowheads="1"/>
          </p:cNvPicPr>
          <p:nvPr/>
        </p:nvPicPr>
        <p:blipFill>
          <a:blip r:embed="rId3" cstate="print"/>
          <a:srcRect/>
          <a:stretch>
            <a:fillRect/>
          </a:stretch>
        </p:blipFill>
        <p:spPr bwMode="auto">
          <a:xfrm>
            <a:off x="179512" y="1844824"/>
            <a:ext cx="4070158" cy="304869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908720"/>
            <a:ext cx="9144000" cy="5262979"/>
          </a:xfrm>
          <a:prstGeom prst="rect">
            <a:avLst/>
          </a:prstGeom>
          <a:noFill/>
        </p:spPr>
        <p:txBody>
          <a:bodyPr wrap="square" rtlCol="0">
            <a:spAutoFit/>
          </a:bodyPr>
          <a:lstStyle/>
          <a:p>
            <a:pPr>
              <a:lnSpc>
                <a:spcPct val="150000"/>
              </a:lnSpc>
            </a:pPr>
            <a:r>
              <a:rPr lang="en-GB" sz="1400" dirty="0" smtClean="0">
                <a:hlinkClick r:id="rId2" action="ppaction://hlinksldjump"/>
              </a:rPr>
              <a:t>Keywords</a:t>
            </a:r>
            <a:r>
              <a:rPr lang="en-GB" sz="1400" dirty="0" smtClean="0"/>
              <a:t>		</a:t>
            </a:r>
            <a:r>
              <a:rPr lang="en-GB" sz="1400" dirty="0" smtClean="0">
                <a:hlinkClick r:id="rId3" action="ppaction://hlinksldjump"/>
              </a:rPr>
              <a:t>Simple Language</a:t>
            </a:r>
            <a:r>
              <a:rPr lang="en-GB" sz="1400" dirty="0" smtClean="0"/>
              <a:t>	</a:t>
            </a:r>
            <a:r>
              <a:rPr lang="en-GB" sz="1400" dirty="0" smtClean="0">
                <a:hlinkClick r:id="rId4" action="ppaction://hlinksldjump"/>
              </a:rPr>
              <a:t>Keyword Display</a:t>
            </a:r>
            <a:r>
              <a:rPr lang="en-GB" sz="1400" dirty="0" smtClean="0"/>
              <a:t>	</a:t>
            </a:r>
            <a:r>
              <a:rPr lang="en-GB" sz="1400" dirty="0" smtClean="0">
                <a:hlinkClick r:id="rId5" action="ppaction://hlinksldjump"/>
              </a:rPr>
              <a:t>Images</a:t>
            </a:r>
            <a:r>
              <a:rPr lang="en-GB" sz="1400" dirty="0" smtClean="0"/>
              <a:t>		</a:t>
            </a:r>
            <a:r>
              <a:rPr lang="en-GB" sz="1400" dirty="0" smtClean="0">
                <a:hlinkClick r:id="rId6" action="ppaction://hlinksldjump"/>
              </a:rPr>
              <a:t>Keyword Discussion</a:t>
            </a:r>
            <a:endParaRPr lang="en-GB" sz="1400" dirty="0" smtClean="0"/>
          </a:p>
          <a:p>
            <a:pPr>
              <a:lnSpc>
                <a:spcPct val="150000"/>
              </a:lnSpc>
            </a:pPr>
            <a:r>
              <a:rPr lang="en-GB" sz="1400" dirty="0" smtClean="0">
                <a:hlinkClick r:id="rId7" action="ppaction://hlinksldjump"/>
              </a:rPr>
              <a:t>Exemplify</a:t>
            </a:r>
            <a:r>
              <a:rPr lang="en-GB" sz="1400" dirty="0" smtClean="0"/>
              <a:t>		</a:t>
            </a:r>
            <a:r>
              <a:rPr lang="en-GB" sz="1400" dirty="0" smtClean="0">
                <a:hlinkClick r:id="rId8" action="ppaction://hlinksldjump"/>
              </a:rPr>
              <a:t>Keyword Context</a:t>
            </a:r>
            <a:r>
              <a:rPr lang="en-GB" sz="1400" dirty="0" smtClean="0"/>
              <a:t>	</a:t>
            </a:r>
            <a:r>
              <a:rPr lang="en-GB" sz="1400" dirty="0" smtClean="0">
                <a:hlinkClick r:id="rId9" action="ppaction://hlinksldjump"/>
              </a:rPr>
              <a:t>Antonyms</a:t>
            </a:r>
            <a:r>
              <a:rPr lang="en-GB" sz="1400" dirty="0" smtClean="0"/>
              <a:t>		</a:t>
            </a:r>
            <a:r>
              <a:rPr lang="en-GB" sz="1400" dirty="0" smtClean="0">
                <a:hlinkClick r:id="rId10" action="ppaction://hlinksldjump"/>
              </a:rPr>
              <a:t>Modelling Conversation</a:t>
            </a:r>
            <a:r>
              <a:rPr lang="en-GB" sz="1400" dirty="0" smtClean="0"/>
              <a:t>	</a:t>
            </a:r>
            <a:r>
              <a:rPr lang="en-GB" sz="1400" dirty="0" smtClean="0">
                <a:hlinkClick r:id="rId11" action="ppaction://hlinksldjump"/>
              </a:rPr>
              <a:t>New Words</a:t>
            </a:r>
            <a:endParaRPr lang="en-GB" sz="1400" dirty="0" smtClean="0"/>
          </a:p>
          <a:p>
            <a:pPr>
              <a:lnSpc>
                <a:spcPct val="150000"/>
              </a:lnSpc>
            </a:pPr>
            <a:r>
              <a:rPr lang="en-GB" sz="1400" dirty="0" smtClean="0">
                <a:hlinkClick r:id="rId12" action="ppaction://hlinksldjump"/>
              </a:rPr>
              <a:t>Dictionary Champions</a:t>
            </a:r>
            <a:r>
              <a:rPr lang="en-GB" sz="1400" dirty="0" smtClean="0"/>
              <a:t>	</a:t>
            </a:r>
            <a:r>
              <a:rPr lang="en-GB" sz="1400" dirty="0" smtClean="0">
                <a:hlinkClick r:id="rId13" action="ppaction://hlinksldjump"/>
              </a:rPr>
              <a:t>Task Explanation</a:t>
            </a:r>
            <a:r>
              <a:rPr lang="en-GB" sz="1400" dirty="0" smtClean="0"/>
              <a:t>	</a:t>
            </a:r>
            <a:r>
              <a:rPr lang="en-GB" sz="1400" dirty="0" smtClean="0">
                <a:hlinkClick r:id="rId14" action="ppaction://hlinksldjump"/>
              </a:rPr>
              <a:t>Seating Plans</a:t>
            </a:r>
            <a:r>
              <a:rPr lang="en-GB" sz="1400" dirty="0" smtClean="0"/>
              <a:t>	</a:t>
            </a:r>
            <a:r>
              <a:rPr lang="en-GB" sz="1400" dirty="0" smtClean="0">
                <a:hlinkClick r:id="rId15" action="ppaction://hlinksldjump"/>
              </a:rPr>
              <a:t>Hot-Seating</a:t>
            </a:r>
            <a:r>
              <a:rPr lang="en-GB" sz="1400" dirty="0" smtClean="0"/>
              <a:t>		</a:t>
            </a:r>
            <a:r>
              <a:rPr lang="en-GB" sz="1400" dirty="0" smtClean="0">
                <a:hlinkClick r:id="rId16" action="ppaction://hlinksldjump"/>
              </a:rPr>
              <a:t>Students Teaching</a:t>
            </a:r>
            <a:endParaRPr lang="en-GB" sz="1400" dirty="0" smtClean="0"/>
          </a:p>
          <a:p>
            <a:pPr>
              <a:lnSpc>
                <a:spcPct val="150000"/>
              </a:lnSpc>
            </a:pPr>
            <a:r>
              <a:rPr lang="en-GB" sz="1400" dirty="0" smtClean="0">
                <a:hlinkClick r:id="rId17" action="ppaction://hlinksldjump"/>
              </a:rPr>
              <a:t>Envoys</a:t>
            </a:r>
            <a:r>
              <a:rPr lang="en-GB" sz="1400" dirty="0" smtClean="0"/>
              <a:t>		</a:t>
            </a:r>
            <a:r>
              <a:rPr lang="en-GB" sz="1400" dirty="0" smtClean="0">
                <a:hlinkClick r:id="rId18" action="ppaction://hlinksldjump"/>
              </a:rPr>
              <a:t>Socratic Dialogue</a:t>
            </a:r>
            <a:r>
              <a:rPr lang="en-GB" sz="1400" dirty="0" smtClean="0"/>
              <a:t>	</a:t>
            </a:r>
            <a:r>
              <a:rPr lang="en-GB" sz="1400" dirty="0" smtClean="0">
                <a:hlinkClick r:id="rId19" action="ppaction://hlinksldjump"/>
              </a:rPr>
              <a:t>Confidence Indicators</a:t>
            </a:r>
            <a:r>
              <a:rPr lang="en-GB" sz="1400" dirty="0" smtClean="0"/>
              <a:t>	</a:t>
            </a:r>
            <a:r>
              <a:rPr lang="en-GB" sz="1400" dirty="0" smtClean="0">
                <a:hlinkClick r:id="rId20" action="ppaction://hlinksldjump"/>
              </a:rPr>
              <a:t>Expert Corner</a:t>
            </a:r>
            <a:r>
              <a:rPr lang="en-GB" sz="1400" dirty="0" smtClean="0"/>
              <a:t>	</a:t>
            </a:r>
            <a:r>
              <a:rPr lang="en-GB" sz="1400" dirty="0" smtClean="0">
                <a:hlinkClick r:id="rId21" action="ppaction://hlinksldjump"/>
              </a:rPr>
              <a:t>Helpers</a:t>
            </a:r>
            <a:endParaRPr lang="en-GB" sz="1400" dirty="0" smtClean="0"/>
          </a:p>
          <a:p>
            <a:pPr>
              <a:lnSpc>
                <a:spcPct val="150000"/>
              </a:lnSpc>
            </a:pPr>
            <a:r>
              <a:rPr lang="en-GB" sz="1400" dirty="0" smtClean="0">
                <a:hlinkClick r:id="rId22" action="ppaction://hlinksldjump"/>
              </a:rPr>
              <a:t>Model Answers</a:t>
            </a:r>
            <a:r>
              <a:rPr lang="en-GB" sz="1400" dirty="0" smtClean="0"/>
              <a:t>	</a:t>
            </a:r>
            <a:r>
              <a:rPr lang="en-GB" sz="1400" dirty="0" smtClean="0">
                <a:hlinkClick r:id="rId23" action="ppaction://hlinksldjump"/>
              </a:rPr>
              <a:t>Photocopy Good Work</a:t>
            </a:r>
            <a:r>
              <a:rPr lang="en-GB" sz="1400" dirty="0" smtClean="0"/>
              <a:t>	</a:t>
            </a:r>
            <a:r>
              <a:rPr lang="en-GB" sz="1400" dirty="0" smtClean="0">
                <a:hlinkClick r:id="rId24" action="ppaction://hlinksldjump"/>
              </a:rPr>
              <a:t>By Outcome</a:t>
            </a:r>
            <a:r>
              <a:rPr lang="en-GB" sz="1400" dirty="0" smtClean="0"/>
              <a:t>		</a:t>
            </a:r>
            <a:r>
              <a:rPr lang="en-GB" sz="1400" dirty="0" smtClean="0">
                <a:hlinkClick r:id="rId25" action="ppaction://hlinksldjump"/>
              </a:rPr>
              <a:t>Open Activities</a:t>
            </a:r>
            <a:r>
              <a:rPr lang="en-GB" sz="1400" dirty="0" smtClean="0"/>
              <a:t>	</a:t>
            </a:r>
            <a:r>
              <a:rPr lang="en-GB" sz="1400" dirty="0" smtClean="0">
                <a:hlinkClick r:id="rId26" action="ppaction://hlinksldjump"/>
              </a:rPr>
              <a:t>Prior Knowledge</a:t>
            </a:r>
            <a:endParaRPr lang="en-GB" sz="1400" dirty="0" smtClean="0"/>
          </a:p>
          <a:p>
            <a:pPr>
              <a:lnSpc>
                <a:spcPct val="150000"/>
              </a:lnSpc>
            </a:pPr>
            <a:r>
              <a:rPr lang="en-GB" sz="1400" dirty="0" smtClean="0">
                <a:hlinkClick r:id="rId27" action="ppaction://hlinksldjump"/>
              </a:rPr>
              <a:t>Stepped Activities</a:t>
            </a:r>
            <a:r>
              <a:rPr lang="en-GB" sz="1400" dirty="0" smtClean="0"/>
              <a:t>	</a:t>
            </a:r>
            <a:r>
              <a:rPr lang="en-GB" sz="1400" dirty="0" smtClean="0">
                <a:hlinkClick r:id="rId28" action="ppaction://hlinksldjump"/>
              </a:rPr>
              <a:t>Options</a:t>
            </a:r>
            <a:r>
              <a:rPr lang="en-GB" sz="1400" dirty="0" smtClean="0"/>
              <a:t>		</a:t>
            </a:r>
            <a:r>
              <a:rPr lang="en-GB" sz="1400" dirty="0" smtClean="0">
                <a:hlinkClick r:id="rId29" action="ppaction://hlinksldjump"/>
              </a:rPr>
              <a:t>Choices</a:t>
            </a:r>
            <a:r>
              <a:rPr lang="en-GB" sz="1400" dirty="0" smtClean="0"/>
              <a:t>		</a:t>
            </a:r>
            <a:r>
              <a:rPr lang="en-GB" sz="1400" dirty="0" smtClean="0">
                <a:hlinkClick r:id="rId30" action="ppaction://hlinksldjump"/>
              </a:rPr>
              <a:t>Extensions</a:t>
            </a:r>
            <a:r>
              <a:rPr lang="en-GB" sz="1400" dirty="0" smtClean="0"/>
              <a:t>		</a:t>
            </a:r>
            <a:r>
              <a:rPr lang="en-GB" sz="1400" dirty="0" smtClean="0">
                <a:hlinkClick r:id="rId31" action="ppaction://hlinksldjump"/>
              </a:rPr>
              <a:t>Wonder Wall</a:t>
            </a:r>
            <a:endParaRPr lang="en-GB" sz="1400" dirty="0" smtClean="0"/>
          </a:p>
          <a:p>
            <a:pPr>
              <a:lnSpc>
                <a:spcPct val="150000"/>
              </a:lnSpc>
            </a:pPr>
            <a:r>
              <a:rPr lang="en-GB" sz="1400" dirty="0" smtClean="0">
                <a:hlinkClick r:id="rId32" action="ppaction://hlinksldjump"/>
              </a:rPr>
              <a:t>Group Work	</a:t>
            </a:r>
            <a:r>
              <a:rPr lang="en-GB" sz="1400" dirty="0" smtClean="0"/>
              <a:t>	</a:t>
            </a:r>
            <a:r>
              <a:rPr lang="en-GB" sz="1400" dirty="0" smtClean="0">
                <a:hlinkClick r:id="rId33" action="ppaction://hlinksldjump"/>
              </a:rPr>
              <a:t>Pair Work</a:t>
            </a:r>
            <a:r>
              <a:rPr lang="en-GB" sz="1400" dirty="0" smtClean="0"/>
              <a:t>		</a:t>
            </a:r>
            <a:r>
              <a:rPr lang="en-GB" sz="1400" dirty="0" smtClean="0">
                <a:hlinkClick r:id="rId34" action="ppaction://hlinksldjump"/>
              </a:rPr>
              <a:t>Discussion</a:t>
            </a:r>
            <a:r>
              <a:rPr lang="en-GB" sz="1400" dirty="0" smtClean="0"/>
              <a:t>		</a:t>
            </a:r>
            <a:r>
              <a:rPr lang="en-GB" sz="1400" dirty="0" smtClean="0">
                <a:hlinkClick r:id="rId35" action="ppaction://hlinksldjump"/>
              </a:rPr>
              <a:t>Personal Experience</a:t>
            </a:r>
            <a:r>
              <a:rPr lang="en-GB" sz="1400" dirty="0" smtClean="0"/>
              <a:t>	</a:t>
            </a:r>
            <a:r>
              <a:rPr lang="en-GB" sz="1400" dirty="0" smtClean="0">
                <a:hlinkClick r:id="rId36" action="ppaction://hlinksldjump"/>
              </a:rPr>
              <a:t>Pace Yourself</a:t>
            </a:r>
            <a:endParaRPr lang="en-GB" sz="1400" dirty="0" smtClean="0"/>
          </a:p>
          <a:p>
            <a:pPr>
              <a:lnSpc>
                <a:spcPct val="150000"/>
              </a:lnSpc>
            </a:pPr>
            <a:r>
              <a:rPr lang="en-GB" sz="1400" dirty="0" smtClean="0">
                <a:hlinkClick r:id="rId37" action="ppaction://hlinksldjump"/>
              </a:rPr>
              <a:t>Card Sorts</a:t>
            </a:r>
            <a:r>
              <a:rPr lang="en-GB" sz="1400" dirty="0" smtClean="0"/>
              <a:t>		</a:t>
            </a:r>
            <a:r>
              <a:rPr lang="en-GB" sz="1400" dirty="0" smtClean="0">
                <a:hlinkClick r:id="rId38" action="ppaction://hlinksldjump"/>
              </a:rPr>
              <a:t>Match Group Rank</a:t>
            </a:r>
            <a:r>
              <a:rPr lang="en-GB" sz="1400" dirty="0" smtClean="0"/>
              <a:t>	</a:t>
            </a:r>
            <a:r>
              <a:rPr lang="en-GB" sz="1400" dirty="0" smtClean="0">
                <a:hlinkClick r:id="rId39" action="ppaction://hlinksldjump"/>
              </a:rPr>
              <a:t>Buzz Groups</a:t>
            </a:r>
            <a:r>
              <a:rPr lang="en-GB" sz="1400" dirty="0" smtClean="0"/>
              <a:t>		</a:t>
            </a:r>
            <a:r>
              <a:rPr lang="en-GB" sz="1400" dirty="0" smtClean="0">
                <a:hlinkClick r:id="rId40" action="ppaction://hlinksldjump"/>
              </a:rPr>
              <a:t>Design Brief</a:t>
            </a:r>
            <a:r>
              <a:rPr lang="en-GB" sz="1400" dirty="0" smtClean="0"/>
              <a:t>		</a:t>
            </a:r>
            <a:r>
              <a:rPr lang="en-GB" sz="1400" dirty="0" smtClean="0">
                <a:hlinkClick r:id="rId41" action="ppaction://hlinksldjump"/>
              </a:rPr>
              <a:t>Worksheets</a:t>
            </a:r>
            <a:endParaRPr lang="en-GB" sz="1400" dirty="0" smtClean="0"/>
          </a:p>
          <a:p>
            <a:pPr>
              <a:lnSpc>
                <a:spcPct val="150000"/>
              </a:lnSpc>
            </a:pPr>
            <a:r>
              <a:rPr lang="en-GB" sz="1400" dirty="0" smtClean="0">
                <a:hlinkClick r:id="rId42" action="ppaction://hlinksldjump"/>
              </a:rPr>
              <a:t>Visits and Visitors</a:t>
            </a:r>
            <a:r>
              <a:rPr lang="en-GB" sz="1400" dirty="0" smtClean="0"/>
              <a:t>	</a:t>
            </a:r>
            <a:r>
              <a:rPr lang="en-GB" sz="1400" dirty="0" smtClean="0">
                <a:hlinkClick r:id="rId43" action="ppaction://hlinksldjump"/>
              </a:rPr>
              <a:t>Student Presentations</a:t>
            </a:r>
            <a:r>
              <a:rPr lang="en-GB" sz="1400" dirty="0" smtClean="0"/>
              <a:t>	</a:t>
            </a:r>
            <a:r>
              <a:rPr lang="en-GB" sz="1400" dirty="0" smtClean="0">
                <a:hlinkClick r:id="rId44" action="ppaction://hlinksldjump"/>
              </a:rPr>
              <a:t>Case Studies</a:t>
            </a:r>
            <a:r>
              <a:rPr lang="en-GB" sz="1400" dirty="0" smtClean="0"/>
              <a:t>		</a:t>
            </a:r>
            <a:r>
              <a:rPr lang="en-GB" sz="1400" dirty="0" smtClean="0">
                <a:hlinkClick r:id="rId45" action="ppaction://hlinksldjump"/>
              </a:rPr>
              <a:t>Discovery Learning</a:t>
            </a:r>
            <a:r>
              <a:rPr lang="en-GB" sz="1400" dirty="0" smtClean="0"/>
              <a:t>	</a:t>
            </a:r>
            <a:r>
              <a:rPr lang="en-GB" sz="1400" dirty="0" smtClean="0">
                <a:hlinkClick r:id="rId46" action="ppaction://hlinksldjump"/>
              </a:rPr>
              <a:t>Experiments</a:t>
            </a:r>
            <a:endParaRPr lang="en-GB" sz="1400" dirty="0" smtClean="0"/>
          </a:p>
          <a:p>
            <a:pPr>
              <a:lnSpc>
                <a:spcPct val="150000"/>
              </a:lnSpc>
            </a:pPr>
            <a:r>
              <a:rPr lang="en-GB" sz="1400" dirty="0" smtClean="0">
                <a:hlinkClick r:id="rId47" action="ppaction://hlinksldjump"/>
              </a:rPr>
              <a:t>Question Range</a:t>
            </a:r>
            <a:r>
              <a:rPr lang="en-GB" sz="1400" dirty="0" smtClean="0"/>
              <a:t>	</a:t>
            </a:r>
            <a:r>
              <a:rPr lang="en-GB" sz="1400" dirty="0" smtClean="0">
                <a:hlinkClick r:id="rId48" action="ppaction://hlinksldjump"/>
              </a:rPr>
              <a:t>Question Planning</a:t>
            </a:r>
            <a:r>
              <a:rPr lang="en-GB" sz="1400" dirty="0" smtClean="0"/>
              <a:t>	</a:t>
            </a:r>
            <a:r>
              <a:rPr lang="en-GB" sz="1400" dirty="0" smtClean="0">
                <a:hlinkClick r:id="rId49" action="ppaction://hlinksldjump"/>
              </a:rPr>
              <a:t>Justify</a:t>
            </a:r>
            <a:r>
              <a:rPr lang="en-GB" sz="1400" dirty="0" smtClean="0"/>
              <a:t>		</a:t>
            </a:r>
            <a:r>
              <a:rPr lang="en-GB" sz="1400" dirty="0" smtClean="0">
                <a:hlinkClick r:id="rId50" action="ppaction://hlinksldjump"/>
              </a:rPr>
              <a:t>Open and Closed</a:t>
            </a:r>
            <a:r>
              <a:rPr lang="en-GB" sz="1400" dirty="0" smtClean="0"/>
              <a:t>	</a:t>
            </a:r>
            <a:r>
              <a:rPr lang="en-GB" sz="1400" dirty="0" smtClean="0">
                <a:hlinkClick r:id="rId51" action="ppaction://hlinksldjump"/>
              </a:rPr>
              <a:t>Clarification</a:t>
            </a:r>
            <a:endParaRPr lang="en-GB" sz="1400" dirty="0" smtClean="0"/>
          </a:p>
          <a:p>
            <a:pPr>
              <a:lnSpc>
                <a:spcPct val="150000"/>
              </a:lnSpc>
            </a:pPr>
            <a:r>
              <a:rPr lang="en-GB" sz="1400" dirty="0" smtClean="0">
                <a:hlinkClick r:id="rId52" action="ppaction://hlinksldjump"/>
              </a:rPr>
              <a:t>Challenging Questions</a:t>
            </a:r>
            <a:r>
              <a:rPr lang="en-GB" sz="1400" dirty="0" smtClean="0"/>
              <a:t>	</a:t>
            </a:r>
            <a:r>
              <a:rPr lang="en-GB" sz="1400" dirty="0" smtClean="0">
                <a:hlinkClick r:id="rId53" action="ppaction://hlinksldjump"/>
              </a:rPr>
              <a:t>Students Ask Questions</a:t>
            </a:r>
            <a:r>
              <a:rPr lang="en-GB" sz="1400" dirty="0" smtClean="0"/>
              <a:t>	</a:t>
            </a:r>
            <a:r>
              <a:rPr lang="en-GB" sz="1400" dirty="0" smtClean="0">
                <a:hlinkClick r:id="rId54" action="ppaction://hlinksldjump"/>
              </a:rPr>
              <a:t>Serial Questioning</a:t>
            </a:r>
            <a:r>
              <a:rPr lang="en-GB" sz="1400" dirty="0" smtClean="0"/>
              <a:t>	</a:t>
            </a:r>
            <a:r>
              <a:rPr lang="en-GB" sz="1400" dirty="0" smtClean="0">
                <a:hlinkClick r:id="rId55" action="ppaction://hlinksldjump"/>
              </a:rPr>
              <a:t>Thinking Time</a:t>
            </a:r>
            <a:r>
              <a:rPr lang="en-GB" sz="1400" dirty="0" smtClean="0"/>
              <a:t>	</a:t>
            </a:r>
            <a:r>
              <a:rPr lang="en-GB" sz="1400" dirty="0" smtClean="0">
                <a:hlinkClick r:id="rId56" action="ppaction://hlinksldjump"/>
              </a:rPr>
              <a:t>Individual Questioning</a:t>
            </a:r>
            <a:endParaRPr lang="en-GB" sz="1400" dirty="0" smtClean="0"/>
          </a:p>
          <a:p>
            <a:pPr>
              <a:lnSpc>
                <a:spcPct val="150000"/>
              </a:lnSpc>
            </a:pPr>
            <a:r>
              <a:rPr lang="en-GB" sz="1400" dirty="0" smtClean="0">
                <a:hlinkClick r:id="rId57" action="ppaction://hlinksldjump"/>
              </a:rPr>
              <a:t>Assertive Questioning</a:t>
            </a:r>
            <a:r>
              <a:rPr lang="en-GB" sz="1400" dirty="0" smtClean="0"/>
              <a:t>	</a:t>
            </a:r>
            <a:r>
              <a:rPr lang="en-GB" sz="1400" dirty="0" smtClean="0">
                <a:hlinkClick r:id="rId58" action="ppaction://hlinksldjump"/>
              </a:rPr>
              <a:t>Task Mixture</a:t>
            </a:r>
            <a:r>
              <a:rPr lang="en-GB" sz="1400" dirty="0" smtClean="0"/>
              <a:t>	</a:t>
            </a:r>
            <a:r>
              <a:rPr lang="en-GB" sz="1400" dirty="0" smtClean="0">
                <a:hlinkClick r:id="rId59" action="ppaction://hlinksldjump"/>
              </a:rPr>
              <a:t>Task Mixture II</a:t>
            </a:r>
            <a:r>
              <a:rPr lang="en-GB" sz="1400" dirty="0" smtClean="0"/>
              <a:t>	</a:t>
            </a:r>
            <a:r>
              <a:rPr lang="en-GB" sz="1400" dirty="0" smtClean="0">
                <a:hlinkClick r:id="rId60" action="ppaction://hlinksldjump"/>
              </a:rPr>
              <a:t>Blooming Extensions</a:t>
            </a:r>
            <a:r>
              <a:rPr lang="en-GB" sz="1400" dirty="0" smtClean="0"/>
              <a:t>	</a:t>
            </a:r>
            <a:r>
              <a:rPr lang="en-GB" sz="1400" dirty="0" smtClean="0">
                <a:hlinkClick r:id="rId61" action="ppaction://hlinksldjump"/>
              </a:rPr>
              <a:t>Evaluate and Create</a:t>
            </a:r>
            <a:endParaRPr lang="en-GB" sz="1400" dirty="0" smtClean="0"/>
          </a:p>
          <a:p>
            <a:pPr>
              <a:lnSpc>
                <a:spcPct val="150000"/>
              </a:lnSpc>
            </a:pPr>
            <a:r>
              <a:rPr lang="en-GB" sz="1400" dirty="0" smtClean="0">
                <a:hlinkClick r:id="rId62" action="ppaction://hlinksldjump"/>
              </a:rPr>
              <a:t>Blooming Questions</a:t>
            </a:r>
            <a:r>
              <a:rPr lang="en-GB" sz="1400" dirty="0" smtClean="0"/>
              <a:t>	</a:t>
            </a:r>
            <a:r>
              <a:rPr lang="en-GB" sz="1400" dirty="0" smtClean="0">
                <a:hlinkClick r:id="rId63" action="ppaction://hlinksldjump"/>
              </a:rPr>
              <a:t>Top Middle and Bottom</a:t>
            </a:r>
            <a:r>
              <a:rPr lang="en-GB" sz="1400" dirty="0" smtClean="0"/>
              <a:t>	</a:t>
            </a:r>
            <a:r>
              <a:rPr lang="en-GB" sz="1400" dirty="0" smtClean="0">
                <a:hlinkClick r:id="rId64" action="ppaction://hlinksldjump"/>
              </a:rPr>
              <a:t>AFL</a:t>
            </a:r>
            <a:r>
              <a:rPr lang="en-GB" sz="1400" dirty="0" smtClean="0"/>
              <a:t>		</a:t>
            </a:r>
            <a:r>
              <a:rPr lang="en-GB" sz="1400" dirty="0" smtClean="0">
                <a:hlinkClick r:id="rId65" action="ppaction://hlinksldjump"/>
              </a:rPr>
              <a:t>Listening Frame</a:t>
            </a:r>
            <a:r>
              <a:rPr lang="en-GB" sz="1400" dirty="0" smtClean="0"/>
              <a:t>	</a:t>
            </a:r>
            <a:r>
              <a:rPr lang="en-GB" sz="1400" dirty="0" smtClean="0">
                <a:hlinkClick r:id="rId66" action="ppaction://hlinksldjump"/>
              </a:rPr>
              <a:t>Modelling</a:t>
            </a:r>
            <a:endParaRPr lang="en-GB" sz="1400" dirty="0" smtClean="0"/>
          </a:p>
          <a:p>
            <a:pPr>
              <a:lnSpc>
                <a:spcPct val="150000"/>
              </a:lnSpc>
            </a:pPr>
            <a:r>
              <a:rPr lang="en-GB" sz="1400" dirty="0" smtClean="0">
                <a:hlinkClick r:id="rId67" action="ppaction://hlinksldjump"/>
              </a:rPr>
              <a:t>Check Sheets</a:t>
            </a:r>
            <a:r>
              <a:rPr lang="en-GB" sz="1400" dirty="0" smtClean="0"/>
              <a:t>	</a:t>
            </a:r>
            <a:r>
              <a:rPr lang="en-GB" sz="1400" dirty="0" smtClean="0">
                <a:hlinkClick r:id="rId68" action="ppaction://hlinksldjump"/>
              </a:rPr>
              <a:t>Structure Guidelines</a:t>
            </a:r>
            <a:r>
              <a:rPr lang="en-GB" sz="1400" dirty="0" smtClean="0"/>
              <a:t>	</a:t>
            </a:r>
            <a:r>
              <a:rPr lang="en-GB" sz="1400" dirty="0" smtClean="0">
                <a:hlinkClick r:id="rId69" action="ppaction://hlinksldjump"/>
              </a:rPr>
              <a:t>Sentence Starters</a:t>
            </a:r>
            <a:r>
              <a:rPr lang="en-GB" sz="1400" dirty="0" smtClean="0"/>
              <a:t>	</a:t>
            </a:r>
            <a:r>
              <a:rPr lang="en-GB" sz="1400" dirty="0" smtClean="0">
                <a:hlinkClick r:id="rId70" action="ppaction://hlinksldjump"/>
              </a:rPr>
              <a:t>Writing Frame</a:t>
            </a:r>
            <a:r>
              <a:rPr lang="en-GB" sz="1400" dirty="0" smtClean="0"/>
              <a:t>	</a:t>
            </a:r>
            <a:r>
              <a:rPr lang="en-GB" sz="1400" dirty="0" smtClean="0">
                <a:hlinkClick r:id="rId71" action="ppaction://hlinksldjump"/>
              </a:rPr>
              <a:t>Planning Pro-Forma</a:t>
            </a:r>
            <a:endParaRPr lang="en-GB" sz="1400" dirty="0" smtClean="0"/>
          </a:p>
          <a:p>
            <a:pPr>
              <a:lnSpc>
                <a:spcPct val="150000"/>
              </a:lnSpc>
            </a:pPr>
            <a:r>
              <a:rPr lang="en-GB" sz="1400" dirty="0" smtClean="0">
                <a:hlinkClick r:id="rId72" action="ppaction://hlinksldjump"/>
              </a:rPr>
              <a:t>Scrap Paper</a:t>
            </a:r>
            <a:r>
              <a:rPr lang="en-GB" sz="1400" dirty="0"/>
              <a:t>		</a:t>
            </a:r>
            <a:r>
              <a:rPr lang="en-GB" sz="1400" dirty="0" smtClean="0">
                <a:hlinkClick r:id="rId73" action="ppaction://hlinksldjump"/>
              </a:rPr>
              <a:t>Bullet Points and Tables</a:t>
            </a:r>
            <a:r>
              <a:rPr lang="en-GB" sz="1400" dirty="0"/>
              <a:t>	</a:t>
            </a:r>
            <a:r>
              <a:rPr lang="en-GB" sz="1400" dirty="0" smtClean="0">
                <a:hlinkClick r:id="rId74" action="ppaction://hlinksldjump"/>
              </a:rPr>
              <a:t>Individual Writing</a:t>
            </a:r>
            <a:r>
              <a:rPr lang="en-GB" sz="1400" dirty="0"/>
              <a:t>	</a:t>
            </a:r>
            <a:r>
              <a:rPr lang="en-GB" sz="1400" dirty="0" smtClean="0">
                <a:hlinkClick r:id="rId75" action="ppaction://hlinksldjump"/>
              </a:rPr>
              <a:t>Challenge</a:t>
            </a:r>
            <a:r>
              <a:rPr lang="en-GB" sz="1400" dirty="0"/>
              <a:t>		</a:t>
            </a:r>
            <a:r>
              <a:rPr lang="en-GB" sz="1400" dirty="0" smtClean="0">
                <a:hlinkClick r:id="rId76" action="ppaction://hlinksldjump"/>
              </a:rPr>
              <a:t>Different Media</a:t>
            </a:r>
            <a:endParaRPr lang="en-GB" sz="1400" dirty="0"/>
          </a:p>
          <a:p>
            <a:pPr>
              <a:lnSpc>
                <a:spcPct val="150000"/>
              </a:lnSpc>
            </a:pPr>
            <a:r>
              <a:rPr lang="en-GB" sz="1400" dirty="0" smtClean="0">
                <a:hlinkClick r:id="rId77" action="ppaction://hlinksldjump"/>
              </a:rPr>
              <a:t>Activity Stations</a:t>
            </a:r>
            <a:r>
              <a:rPr lang="en-GB" sz="1400" dirty="0"/>
              <a:t>	</a:t>
            </a:r>
            <a:r>
              <a:rPr lang="en-GB" sz="1400" dirty="0" smtClean="0">
                <a:hlinkClick r:id="rId78" action="ppaction://hlinksldjump"/>
              </a:rPr>
              <a:t>Narrative</a:t>
            </a:r>
            <a:r>
              <a:rPr lang="en-GB" sz="1400" dirty="0"/>
              <a:t>		</a:t>
            </a:r>
            <a:r>
              <a:rPr lang="en-GB" sz="1400" dirty="0" smtClean="0">
                <a:hlinkClick r:id="rId79" action="ppaction://hlinksldjump"/>
              </a:rPr>
              <a:t>Peer Research</a:t>
            </a:r>
            <a:r>
              <a:rPr lang="en-GB" sz="1400" dirty="0"/>
              <a:t>	</a:t>
            </a:r>
            <a:r>
              <a:rPr lang="en-GB" sz="1400" dirty="0" smtClean="0">
                <a:hlinkClick r:id="rId80" action="ppaction://hlinksldjump"/>
              </a:rPr>
              <a:t>Talk To Me</a:t>
            </a:r>
            <a:r>
              <a:rPr lang="en-GB" sz="1400" dirty="0"/>
              <a:t>		</a:t>
            </a:r>
            <a:r>
              <a:rPr lang="en-GB" sz="1400" dirty="0" smtClean="0">
                <a:hlinkClick r:id="rId81" action="ppaction://hlinksldjump"/>
              </a:rPr>
              <a:t>Humour</a:t>
            </a:r>
            <a:endParaRPr lang="en-GB" sz="1400" dirty="0"/>
          </a:p>
        </p:txBody>
      </p:sp>
      <p:sp>
        <p:nvSpPr>
          <p:cNvPr id="5" name="TextBox 4"/>
          <p:cNvSpPr txBox="1"/>
          <p:nvPr/>
        </p:nvSpPr>
        <p:spPr>
          <a:xfrm>
            <a:off x="899592" y="123634"/>
            <a:ext cx="6984776" cy="461665"/>
          </a:xfrm>
          <a:prstGeom prst="rect">
            <a:avLst/>
          </a:prstGeom>
          <a:noFill/>
        </p:spPr>
        <p:txBody>
          <a:bodyPr wrap="square" rtlCol="0">
            <a:spAutoFit/>
          </a:bodyPr>
          <a:lstStyle/>
          <a:p>
            <a:pPr algn="ctr"/>
            <a:r>
              <a:rPr lang="en-GB" sz="2400" b="1" u="sng" dirty="0" smtClean="0"/>
              <a:t>The Differentiation Deviser</a:t>
            </a:r>
            <a:endParaRPr lang="en-GB" sz="2400" b="1" u="sng" dirty="0"/>
          </a:p>
        </p:txBody>
      </p:sp>
      <p:sp>
        <p:nvSpPr>
          <p:cNvPr id="2" name="TextBox 1"/>
          <p:cNvSpPr txBox="1"/>
          <p:nvPr/>
        </p:nvSpPr>
        <p:spPr>
          <a:xfrm>
            <a:off x="7367113" y="6427113"/>
            <a:ext cx="1800200" cy="430887"/>
          </a:xfrm>
          <a:prstGeom prst="rect">
            <a:avLst/>
          </a:prstGeom>
          <a:noFill/>
        </p:spPr>
        <p:txBody>
          <a:bodyPr wrap="square" rtlCol="0">
            <a:spAutoFit/>
          </a:bodyPr>
          <a:lstStyle/>
          <a:p>
            <a:pPr algn="r"/>
            <a:r>
              <a:rPr lang="en-GB" sz="1100" dirty="0" smtClean="0"/>
              <a:t>Made by  Mike </a:t>
            </a:r>
            <a:r>
              <a:rPr lang="en-GB" sz="1100" dirty="0" err="1" smtClean="0"/>
              <a:t>Gershon</a:t>
            </a:r>
            <a:r>
              <a:rPr lang="en-GB" sz="1100" dirty="0" smtClean="0"/>
              <a:t> – mikegershon@hotmail.com</a:t>
            </a:r>
            <a:endParaRPr lang="en-GB" sz="1100" dirty="0"/>
          </a:p>
        </p:txBody>
      </p:sp>
    </p:spTree>
    <p:extLst>
      <p:ext uri="{BB962C8B-B14F-4D97-AF65-F5344CB8AC3E}">
        <p14:creationId xmlns:p14="http://schemas.microsoft.com/office/powerpoint/2010/main" val="39491384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3851920" y="1268760"/>
            <a:ext cx="5114800" cy="3416320"/>
          </a:xfrm>
          <a:prstGeom prst="rect">
            <a:avLst/>
          </a:prstGeom>
          <a:noFill/>
        </p:spPr>
        <p:txBody>
          <a:bodyPr wrap="square" rtlCol="0">
            <a:spAutoFit/>
          </a:bodyPr>
          <a:lstStyle/>
          <a:p>
            <a:r>
              <a:rPr lang="zh-CN" altLang="zh-CN" dirty="0"/>
              <a:t>苏格拉底是古希腊的以为哲学家，我们知道他，是因为他创作了《柏拉图》，他过去常常让人们参与哲学对话。这就融入进了很多人们提出来的挑战性论点，也有一些基于这些上面的概念和假设。</a:t>
            </a:r>
          </a:p>
          <a:p>
            <a:r>
              <a:rPr lang="zh-CN" altLang="zh-CN" dirty="0"/>
              <a:t>教室里的苏格拉底对话包括老师最后和一个学生交流他们对主题的想法。</a:t>
            </a:r>
          </a:p>
          <a:p>
            <a:r>
              <a:rPr lang="zh-CN" altLang="zh-CN" dirty="0"/>
              <a:t>老师应该很多提问并提供反例。这样做的目的是提高学生辩论的质量，也鼓励他们在思想上更加辩证性。</a:t>
            </a:r>
          </a:p>
          <a:p>
            <a:r>
              <a:rPr lang="zh-CN" altLang="zh-CN" dirty="0"/>
              <a:t>老师和一到两位同学做这个活动，班级里的其它同学当旁听，这是一个很好的区别教学技巧。</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Socratic </a:t>
            </a:r>
            <a:r>
              <a:rPr lang="en-GB" sz="2400" b="1" u="sng" dirty="0" smtClean="0"/>
              <a:t>Dialogue</a:t>
            </a:r>
            <a:r>
              <a:rPr lang="zh-CN" altLang="zh-CN" sz="2400" dirty="0"/>
              <a:t>苏格拉底对话</a:t>
            </a:r>
            <a:endParaRPr lang="en-GB" sz="2400" b="1" u="sng" dirty="0"/>
          </a:p>
        </p:txBody>
      </p:sp>
      <p:pic>
        <p:nvPicPr>
          <p:cNvPr id="65538" name="Picture 2" descr="http://t2.gstatic.com/images?q=tbn:ANd9GcSoMeQaotD6JsJRAh13aOdQ_zqtt_WVhw1m_maOE0LyqeS1Poo2Qg"/>
          <p:cNvPicPr>
            <a:picLocks noChangeAspect="1" noChangeArrowheads="1"/>
          </p:cNvPicPr>
          <p:nvPr/>
        </p:nvPicPr>
        <p:blipFill>
          <a:blip r:embed="rId3" cstate="print"/>
          <a:srcRect/>
          <a:stretch>
            <a:fillRect/>
          </a:stretch>
        </p:blipFill>
        <p:spPr bwMode="auto">
          <a:xfrm>
            <a:off x="755576" y="1340768"/>
            <a:ext cx="2487698" cy="437187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139321"/>
          </a:xfrm>
          <a:prstGeom prst="rect">
            <a:avLst/>
          </a:prstGeom>
          <a:noFill/>
        </p:spPr>
        <p:txBody>
          <a:bodyPr wrap="square" rtlCol="0">
            <a:spAutoFit/>
          </a:bodyPr>
          <a:lstStyle/>
          <a:p>
            <a:r>
              <a:rPr lang="zh-CN" altLang="zh-CN" dirty="0"/>
              <a:t>让学生思考后对话题的自信程度进行指标测定，老师把自信的学生和不自信的学生搭档成小组。</a:t>
            </a:r>
          </a:p>
          <a:p>
            <a:r>
              <a:rPr lang="zh-CN" altLang="zh-CN" dirty="0"/>
              <a:t>老师和最不自信的学生一起完成作业（他们需要最多支持）。</a:t>
            </a:r>
          </a:p>
          <a:p>
            <a:r>
              <a:rPr lang="zh-CN" altLang="zh-CN" dirty="0"/>
              <a:t>以下五种方式可以指示学生的自信水平：</a:t>
            </a:r>
          </a:p>
          <a:p>
            <a:pPr lvl="0"/>
            <a:r>
              <a:rPr lang="zh-CN" altLang="zh-CN" dirty="0"/>
              <a:t>大拇指（朝上，朝下，在中间）</a:t>
            </a:r>
          </a:p>
          <a:p>
            <a:pPr lvl="0"/>
            <a:r>
              <a:rPr lang="zh-CN" altLang="zh-CN" dirty="0"/>
              <a:t>移动到房间不同部分</a:t>
            </a:r>
          </a:p>
          <a:p>
            <a:pPr lvl="0"/>
            <a:r>
              <a:rPr lang="zh-CN" altLang="zh-CN" dirty="0"/>
              <a:t>交通信号卡（红橙绿）</a:t>
            </a:r>
          </a:p>
          <a:p>
            <a:pPr lvl="0"/>
            <a:r>
              <a:rPr lang="zh-CN" altLang="zh-CN" dirty="0"/>
              <a:t>通过关卡（确定他们写下了自己的名字）</a:t>
            </a:r>
          </a:p>
          <a:p>
            <a:pPr lvl="0"/>
            <a:r>
              <a:rPr lang="zh-CN" altLang="zh-CN" dirty="0"/>
              <a:t>直接告诉他们（尽管这耗时最多）</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Confidence </a:t>
            </a:r>
            <a:r>
              <a:rPr lang="en-GB" sz="2400" b="1" u="sng" dirty="0" smtClean="0"/>
              <a:t>Indicators</a:t>
            </a:r>
            <a:r>
              <a:rPr lang="zh-CN" altLang="zh-CN" sz="2400" dirty="0"/>
              <a:t>自信指示器</a:t>
            </a:r>
          </a:p>
          <a:p>
            <a:pPr algn="ctr"/>
            <a:endParaRPr lang="en-GB" sz="2400" b="1" u="sng" dirty="0"/>
          </a:p>
        </p:txBody>
      </p:sp>
      <p:pic>
        <p:nvPicPr>
          <p:cNvPr id="64514" name="Picture 2" descr="http://t3.gstatic.com/images?q=tbn:ANd9GcT9tQGau_SV2n-y4j8KgVEhWIIAZCeF7QR8AsYIGLxqmznAV10J"/>
          <p:cNvPicPr>
            <a:picLocks noChangeAspect="1" noChangeArrowheads="1"/>
          </p:cNvPicPr>
          <p:nvPr/>
        </p:nvPicPr>
        <p:blipFill>
          <a:blip r:embed="rId3" cstate="print"/>
          <a:srcRect b="10281"/>
          <a:stretch>
            <a:fillRect/>
          </a:stretch>
        </p:blipFill>
        <p:spPr bwMode="auto">
          <a:xfrm>
            <a:off x="539552" y="1556792"/>
            <a:ext cx="3330264" cy="338437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693319"/>
          </a:xfrm>
          <a:prstGeom prst="rect">
            <a:avLst/>
          </a:prstGeom>
          <a:noFill/>
        </p:spPr>
        <p:txBody>
          <a:bodyPr wrap="square" rtlCol="0">
            <a:spAutoFit/>
          </a:bodyPr>
          <a:lstStyle/>
          <a:p>
            <a:r>
              <a:rPr lang="zh-CN" altLang="zh-CN" dirty="0"/>
              <a:t>找一个对于研究话题自我感觉是专家的学生</a:t>
            </a:r>
            <a:r>
              <a:rPr lang="zh-CN" altLang="zh-CN" dirty="0" smtClean="0"/>
              <a:t>。</a:t>
            </a:r>
            <a:endParaRPr lang="en-US" altLang="zh-CN" dirty="0" smtClean="0"/>
          </a:p>
          <a:p>
            <a:endParaRPr lang="zh-CN" altLang="zh-CN" dirty="0"/>
          </a:p>
          <a:p>
            <a:r>
              <a:rPr lang="zh-CN" altLang="zh-CN" dirty="0"/>
              <a:t>让这个学生坐到教室的一个角落，让他自己准备一张桌子和两把椅子（一个给自己，另一个提供给上去的学生）</a:t>
            </a:r>
            <a:r>
              <a:rPr lang="zh-CN" altLang="zh-CN" dirty="0" smtClean="0"/>
              <a:t>。</a:t>
            </a:r>
            <a:endParaRPr lang="en-US" altLang="zh-CN" dirty="0" smtClean="0"/>
          </a:p>
          <a:p>
            <a:endParaRPr lang="zh-CN" altLang="zh-CN" dirty="0"/>
          </a:p>
          <a:p>
            <a:r>
              <a:rPr lang="zh-CN" altLang="zh-CN" dirty="0"/>
              <a:t>给全班布置一个任务。告诉大家如果任何人有问题或疑虑，可以走到专家区，请求帮助</a:t>
            </a:r>
            <a:r>
              <a:rPr lang="zh-CN" altLang="zh-CN" dirty="0" smtClean="0"/>
              <a:t>。</a:t>
            </a:r>
            <a:endParaRPr lang="en-US" altLang="zh-CN" dirty="0" smtClean="0"/>
          </a:p>
          <a:p>
            <a:endParaRPr lang="zh-CN" altLang="zh-CN" dirty="0"/>
          </a:p>
          <a:p>
            <a:r>
              <a:rPr lang="zh-CN" altLang="zh-CN" dirty="0"/>
              <a:t>你可以在教室的不同角落安排两到三个专家，来延伸活动。</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Expert </a:t>
            </a:r>
            <a:r>
              <a:rPr lang="en-GB" sz="2400" b="1" u="sng" dirty="0" smtClean="0"/>
              <a:t>Corner</a:t>
            </a:r>
            <a:r>
              <a:rPr lang="zh-CN" altLang="zh-CN" sz="2400" dirty="0"/>
              <a:t>专家地带</a:t>
            </a:r>
            <a:endParaRPr lang="en-GB" sz="2400" b="1" u="sng" dirty="0"/>
          </a:p>
        </p:txBody>
      </p:sp>
      <p:pic>
        <p:nvPicPr>
          <p:cNvPr id="63490" name="Picture 2" descr="http://t1.gstatic.com/images?q=tbn:ANd9GcRuXiMxl2g3N7rfgevO1DP4xjSslZ9pyhXby_UkJ3QPzVQXjHQpVQ"/>
          <p:cNvPicPr>
            <a:picLocks noChangeAspect="1" noChangeArrowheads="1"/>
          </p:cNvPicPr>
          <p:nvPr/>
        </p:nvPicPr>
        <p:blipFill>
          <a:blip r:embed="rId3" cstate="print"/>
          <a:srcRect/>
          <a:stretch>
            <a:fillRect/>
          </a:stretch>
        </p:blipFill>
        <p:spPr bwMode="auto">
          <a:xfrm>
            <a:off x="611560" y="1700808"/>
            <a:ext cx="3329480" cy="332948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693319"/>
          </a:xfrm>
          <a:prstGeom prst="rect">
            <a:avLst/>
          </a:prstGeom>
          <a:noFill/>
        </p:spPr>
        <p:txBody>
          <a:bodyPr wrap="square" rtlCol="0">
            <a:spAutoFit/>
          </a:bodyPr>
          <a:lstStyle/>
          <a:p>
            <a:r>
              <a:rPr lang="zh-CN" altLang="zh-CN" dirty="0"/>
              <a:t>如果有些学生比班上其他人更早地完成了作业，你可以让他们站起来，在教室里走动，帮助其他人</a:t>
            </a:r>
            <a:r>
              <a:rPr lang="zh-CN" altLang="zh-CN" dirty="0" smtClean="0"/>
              <a:t>。</a:t>
            </a:r>
            <a:endParaRPr lang="en-US" altLang="zh-CN" dirty="0" smtClean="0"/>
          </a:p>
          <a:p>
            <a:endParaRPr lang="zh-CN" altLang="zh-CN" dirty="0"/>
          </a:p>
          <a:p>
            <a:r>
              <a:rPr lang="zh-CN" altLang="zh-CN" dirty="0"/>
              <a:t>等更多人完成作业后，你可以设立更多的助手</a:t>
            </a:r>
            <a:r>
              <a:rPr lang="zh-CN" altLang="zh-CN" dirty="0" smtClean="0"/>
              <a:t>。</a:t>
            </a:r>
            <a:endParaRPr lang="en-US" altLang="zh-CN" dirty="0" smtClean="0"/>
          </a:p>
          <a:p>
            <a:endParaRPr lang="zh-CN" altLang="zh-CN" dirty="0"/>
          </a:p>
          <a:p>
            <a:r>
              <a:rPr lang="zh-CN" altLang="zh-CN" dirty="0"/>
              <a:t>最后，可能有一半左右的人在教室里走动，帮助大家</a:t>
            </a:r>
            <a:r>
              <a:rPr lang="zh-CN" altLang="zh-CN" dirty="0" smtClean="0"/>
              <a:t>。</a:t>
            </a:r>
            <a:endParaRPr lang="en-US" altLang="zh-CN" dirty="0" smtClean="0"/>
          </a:p>
          <a:p>
            <a:endParaRPr lang="zh-CN" altLang="zh-CN" dirty="0"/>
          </a:p>
          <a:p>
            <a:r>
              <a:rPr lang="zh-CN" altLang="zh-CN" dirty="0"/>
              <a:t>如果那些助手想的话，你可以让他们带上作业。这样，他们在帮助同伴的时候也能帮助自己。</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Helpers</a:t>
            </a:r>
            <a:r>
              <a:rPr lang="zh-CN" altLang="zh-CN" sz="2400" dirty="0"/>
              <a:t>助手</a:t>
            </a:r>
          </a:p>
          <a:p>
            <a:pPr algn="ctr"/>
            <a:endParaRPr lang="en-GB" sz="2400" b="1" u="sng" dirty="0"/>
          </a:p>
        </p:txBody>
      </p:sp>
      <p:pic>
        <p:nvPicPr>
          <p:cNvPr id="62466" name="Picture 2" descr="http://t1.gstatic.com/images?q=tbn:ANd9GcROC7ZF2UtspefQVke_329c5njeQ-ex1FNR7ZWzD-yYiCX49-qURg"/>
          <p:cNvPicPr>
            <a:picLocks noChangeAspect="1" noChangeArrowheads="1"/>
          </p:cNvPicPr>
          <p:nvPr/>
        </p:nvPicPr>
        <p:blipFill>
          <a:blip r:embed="rId3" cstate="print"/>
          <a:srcRect/>
          <a:stretch>
            <a:fillRect/>
          </a:stretch>
        </p:blipFill>
        <p:spPr bwMode="auto">
          <a:xfrm>
            <a:off x="323528" y="1916832"/>
            <a:ext cx="3811578" cy="267379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给你的学生展现模范答案，告诉他们你或者出题人想要的是什么</a:t>
            </a:r>
            <a:r>
              <a:rPr lang="zh-CN" altLang="zh-CN" dirty="0" smtClean="0"/>
              <a:t>。</a:t>
            </a:r>
            <a:endParaRPr lang="en-US" altLang="zh-CN" dirty="0" smtClean="0"/>
          </a:p>
          <a:p>
            <a:endParaRPr lang="zh-CN" altLang="zh-CN" dirty="0"/>
          </a:p>
          <a:p>
            <a:r>
              <a:rPr lang="zh-CN" altLang="zh-CN" dirty="0"/>
              <a:t>模范答案的两个大优点如下</a:t>
            </a:r>
            <a:r>
              <a:rPr lang="zh-CN" altLang="zh-CN" dirty="0" smtClean="0"/>
              <a:t>：</a:t>
            </a:r>
            <a:endParaRPr lang="en-US" altLang="zh-CN" dirty="0" smtClean="0"/>
          </a:p>
          <a:p>
            <a:endParaRPr lang="zh-CN" altLang="zh-CN" dirty="0"/>
          </a:p>
          <a:p>
            <a:pPr lvl="0"/>
            <a:r>
              <a:rPr lang="zh-CN" altLang="zh-CN" dirty="0"/>
              <a:t>他们能让歧义最小化。因为他们展示给了学生具体的问题或任务，这也让学生对自己所做的作业有更多的自信</a:t>
            </a:r>
            <a:r>
              <a:rPr lang="zh-CN" altLang="zh-CN" dirty="0" smtClean="0"/>
              <a:t>。</a:t>
            </a:r>
            <a:endParaRPr lang="en-US" altLang="zh-CN" dirty="0" smtClean="0"/>
          </a:p>
          <a:p>
            <a:pPr lvl="0"/>
            <a:endParaRPr lang="zh-CN" altLang="zh-CN" dirty="0"/>
          </a:p>
          <a:p>
            <a:pPr lvl="0"/>
            <a:r>
              <a:rPr lang="zh-CN" altLang="zh-CN" dirty="0"/>
              <a:t>他们提供了一个模板！这个当然不是期望学生进行复制，而是他们会知道自己的答案应该往哪个方向走。</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Model </a:t>
            </a:r>
            <a:r>
              <a:rPr lang="en-GB" sz="2400" b="1" u="sng" dirty="0" smtClean="0"/>
              <a:t>Answers</a:t>
            </a:r>
            <a:r>
              <a:rPr lang="zh-CN" altLang="zh-CN" sz="2400" dirty="0"/>
              <a:t>模范答案</a:t>
            </a:r>
          </a:p>
          <a:p>
            <a:pPr algn="ctr"/>
            <a:endParaRPr lang="en-GB" sz="2400" b="1" u="sng" dirty="0"/>
          </a:p>
        </p:txBody>
      </p:sp>
      <p:pic>
        <p:nvPicPr>
          <p:cNvPr id="61442" name="Picture 2" descr="http://www.gcsesciencepastpapers.com/sci-images/sp6j043.gif"/>
          <p:cNvPicPr>
            <a:picLocks noChangeAspect="1" noChangeArrowheads="1"/>
          </p:cNvPicPr>
          <p:nvPr/>
        </p:nvPicPr>
        <p:blipFill>
          <a:blip r:embed="rId3" cstate="print"/>
          <a:srcRect/>
          <a:stretch>
            <a:fillRect/>
          </a:stretch>
        </p:blipFill>
        <p:spPr bwMode="auto">
          <a:xfrm>
            <a:off x="539552" y="1700808"/>
            <a:ext cx="3113038" cy="333415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139321"/>
          </a:xfrm>
          <a:prstGeom prst="rect">
            <a:avLst/>
          </a:prstGeom>
          <a:noFill/>
        </p:spPr>
        <p:txBody>
          <a:bodyPr wrap="square" rtlCol="0">
            <a:spAutoFit/>
          </a:bodyPr>
          <a:lstStyle/>
          <a:p>
            <a:r>
              <a:rPr lang="zh-CN" altLang="zh-CN" dirty="0"/>
              <a:t>把一整年下来学生的特优作业复印下来。</a:t>
            </a:r>
          </a:p>
          <a:p>
            <a:r>
              <a:rPr lang="zh-CN" altLang="zh-CN" dirty="0"/>
              <a:t>把这样的作业保存下来，展示给你未来的学生看。这个作业就好像一个指南，一个模板或一个范例。</a:t>
            </a:r>
          </a:p>
          <a:p>
            <a:r>
              <a:rPr lang="zh-CN" altLang="zh-CN" dirty="0"/>
              <a:t>你可以判断这样的作业时特优的，因为他们：</a:t>
            </a:r>
          </a:p>
          <a:p>
            <a:pPr lvl="0"/>
            <a:r>
              <a:rPr lang="zh-CN" altLang="zh-CN" dirty="0"/>
              <a:t>很有创意</a:t>
            </a:r>
          </a:p>
          <a:p>
            <a:pPr lvl="0"/>
            <a:r>
              <a:rPr lang="zh-CN" altLang="zh-CN" dirty="0"/>
              <a:t>展示了原创或创新性思考</a:t>
            </a:r>
          </a:p>
          <a:p>
            <a:pPr lvl="0"/>
            <a:r>
              <a:rPr lang="zh-CN" altLang="zh-CN" dirty="0"/>
              <a:t>达到了高分或满分</a:t>
            </a:r>
          </a:p>
          <a:p>
            <a:pPr lvl="0"/>
            <a:r>
              <a:rPr lang="zh-CN" altLang="zh-CN" dirty="0"/>
              <a:t>符合结果预期</a:t>
            </a:r>
          </a:p>
          <a:p>
            <a:pPr lvl="0"/>
            <a:r>
              <a:rPr lang="zh-CN" altLang="zh-CN" dirty="0"/>
              <a:t>有见解</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Photocopy Good </a:t>
            </a:r>
            <a:r>
              <a:rPr lang="en-GB" sz="2400" b="1" u="sng" dirty="0" smtClean="0"/>
              <a:t>Work</a:t>
            </a:r>
            <a:r>
              <a:rPr lang="zh-CN" altLang="zh-CN" sz="2400" dirty="0"/>
              <a:t>复印好工作</a:t>
            </a:r>
          </a:p>
          <a:p>
            <a:pPr algn="ctr"/>
            <a:endParaRPr lang="en-GB" sz="2400" b="1" u="sng" dirty="0"/>
          </a:p>
        </p:txBody>
      </p:sp>
      <p:pic>
        <p:nvPicPr>
          <p:cNvPr id="60418" name="Picture 2" descr="http://t2.gstatic.com/images?q=tbn:ANd9GcRYzx2GrP5KNR8k7UJGIKIEqsxFnzRyHPDGkxRqr94R580htqFC"/>
          <p:cNvPicPr>
            <a:picLocks noChangeAspect="1" noChangeArrowheads="1"/>
          </p:cNvPicPr>
          <p:nvPr/>
        </p:nvPicPr>
        <p:blipFill>
          <a:blip r:embed="rId3" cstate="print"/>
          <a:srcRect/>
          <a:stretch>
            <a:fillRect/>
          </a:stretch>
        </p:blipFill>
        <p:spPr bwMode="auto">
          <a:xfrm>
            <a:off x="395536" y="2204864"/>
            <a:ext cx="3702430" cy="233699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老师可以设计能用不同方式完成的任务。这就意味着学生们可以采用自己能企及（并感觉高兴）的水平完成任务</a:t>
            </a:r>
            <a:r>
              <a:rPr lang="zh-CN" altLang="zh-CN" dirty="0" smtClean="0"/>
              <a:t>。</a:t>
            </a:r>
            <a:endParaRPr lang="en-US" altLang="zh-CN" dirty="0" smtClean="0"/>
          </a:p>
          <a:p>
            <a:endParaRPr lang="zh-CN" altLang="zh-CN" dirty="0"/>
          </a:p>
          <a:p>
            <a:r>
              <a:rPr lang="zh-CN" altLang="zh-CN" dirty="0"/>
              <a:t>这样的任务会因为结果而产生区别。</a:t>
            </a:r>
          </a:p>
          <a:p>
            <a:r>
              <a:rPr lang="zh-CN" altLang="zh-CN" dirty="0"/>
              <a:t>这个模板可以总结如下</a:t>
            </a:r>
            <a:r>
              <a:rPr lang="zh-CN" altLang="zh-CN" dirty="0" smtClean="0"/>
              <a:t>：</a:t>
            </a:r>
            <a:endParaRPr lang="en-US" altLang="zh-CN" dirty="0" smtClean="0"/>
          </a:p>
          <a:p>
            <a:endParaRPr lang="zh-CN" altLang="zh-CN" dirty="0"/>
          </a:p>
          <a:p>
            <a:r>
              <a:rPr lang="zh-CN" altLang="zh-CN" dirty="0"/>
              <a:t>关键是避免需要特别回应的任务，最后的想法应该是：“留点空间让学生们去发挥吧！”</a:t>
            </a:r>
          </a:p>
        </p:txBody>
      </p:sp>
      <p:sp>
        <p:nvSpPr>
          <p:cNvPr id="10" name="TextBox 9"/>
          <p:cNvSpPr txBox="1"/>
          <p:nvPr/>
        </p:nvSpPr>
        <p:spPr>
          <a:xfrm>
            <a:off x="1331640" y="278147"/>
            <a:ext cx="6120680" cy="461665"/>
          </a:xfrm>
          <a:prstGeom prst="rect">
            <a:avLst/>
          </a:prstGeom>
          <a:noFill/>
        </p:spPr>
        <p:txBody>
          <a:bodyPr wrap="square" rtlCol="0">
            <a:spAutoFit/>
          </a:bodyPr>
          <a:lstStyle/>
          <a:p>
            <a:pPr algn="ctr"/>
            <a:r>
              <a:rPr lang="en-GB" sz="2400" b="1" u="sng" dirty="0" smtClean="0"/>
              <a:t>Differentiate by </a:t>
            </a:r>
            <a:r>
              <a:rPr lang="en-GB" sz="2400" b="1" u="sng" dirty="0" smtClean="0"/>
              <a:t>Outcome</a:t>
            </a:r>
            <a:r>
              <a:rPr lang="zh-CN" altLang="zh-CN" sz="2400" dirty="0"/>
              <a:t>结果导向</a:t>
            </a:r>
            <a:endParaRPr lang="en-GB" sz="2400" b="1" u="sng" dirty="0"/>
          </a:p>
        </p:txBody>
      </p:sp>
      <p:pic>
        <p:nvPicPr>
          <p:cNvPr id="59394" name="Picture 2" descr="http://t2.gstatic.com/images?q=tbn:ANd9GcRK5yp1OjU8zKxsvrKBVCKRvrioUcttgAdT1fZNsay7mZ1wRNpq"/>
          <p:cNvPicPr>
            <a:picLocks noChangeAspect="1" noChangeArrowheads="1"/>
          </p:cNvPicPr>
          <p:nvPr/>
        </p:nvPicPr>
        <p:blipFill>
          <a:blip r:embed="rId3" cstate="print"/>
          <a:srcRect/>
          <a:stretch>
            <a:fillRect/>
          </a:stretch>
        </p:blipFill>
        <p:spPr bwMode="auto">
          <a:xfrm>
            <a:off x="293698" y="1945432"/>
            <a:ext cx="4004896" cy="292372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3995936" y="1268760"/>
            <a:ext cx="4970784" cy="3693319"/>
          </a:xfrm>
          <a:prstGeom prst="rect">
            <a:avLst/>
          </a:prstGeom>
          <a:noFill/>
        </p:spPr>
        <p:txBody>
          <a:bodyPr wrap="square" rtlCol="0">
            <a:spAutoFit/>
          </a:bodyPr>
          <a:lstStyle/>
          <a:p>
            <a:r>
              <a:rPr lang="zh-CN" altLang="zh-CN" dirty="0"/>
              <a:t>开放性活动是指那些老师们设立方针，然后让学生决定如何开展符合要求。以下就是案例</a:t>
            </a:r>
            <a:r>
              <a:rPr lang="zh-CN" altLang="zh-CN" dirty="0" smtClean="0"/>
              <a:t>：</a:t>
            </a:r>
            <a:endParaRPr lang="en-US" altLang="zh-CN" dirty="0" smtClean="0"/>
          </a:p>
          <a:p>
            <a:endParaRPr lang="zh-CN" altLang="zh-CN" dirty="0"/>
          </a:p>
          <a:p>
            <a:pPr lvl="0"/>
            <a:r>
              <a:rPr lang="zh-CN" altLang="zh-CN" dirty="0"/>
              <a:t>下面就是你必做事情的清单。如何完成他们，取决于你。唯一的准则就是你必须要向我展示自己的作品</a:t>
            </a:r>
            <a:r>
              <a:rPr lang="zh-CN" altLang="zh-CN" dirty="0" smtClean="0"/>
              <a:t>。</a:t>
            </a:r>
            <a:endParaRPr lang="en-US" altLang="zh-CN" dirty="0" smtClean="0"/>
          </a:p>
          <a:p>
            <a:pPr lvl="0"/>
            <a:endParaRPr lang="zh-CN" altLang="zh-CN" dirty="0"/>
          </a:p>
          <a:p>
            <a:pPr lvl="0"/>
            <a:r>
              <a:rPr lang="zh-CN" altLang="zh-CN" dirty="0"/>
              <a:t>向学生们提供一个问题或说明，让他们用一种自己感觉适合的方式来回答</a:t>
            </a:r>
            <a:r>
              <a:rPr lang="zh-CN" altLang="zh-CN" dirty="0" smtClean="0"/>
              <a:t>。</a:t>
            </a:r>
            <a:endParaRPr lang="en-US" altLang="zh-CN" dirty="0" smtClean="0"/>
          </a:p>
          <a:p>
            <a:pPr lvl="0"/>
            <a:endParaRPr lang="zh-CN" altLang="zh-CN" dirty="0"/>
          </a:p>
          <a:p>
            <a:pPr lvl="0"/>
            <a:r>
              <a:rPr lang="zh-CN" altLang="zh-CN" dirty="0"/>
              <a:t>告诉学生们，当课堂结束时，他们的水平应该在什么地方，然后邀请他们用自己的方式做到（你需要为最弱的学生提供支持帮助）。</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Open </a:t>
            </a:r>
            <a:r>
              <a:rPr lang="en-GB" sz="2400" b="1" u="sng" dirty="0" smtClean="0"/>
              <a:t>Activities</a:t>
            </a:r>
            <a:r>
              <a:rPr lang="zh-CN" altLang="zh-CN" sz="2400" dirty="0"/>
              <a:t>开放性活动</a:t>
            </a:r>
          </a:p>
          <a:p>
            <a:pPr algn="ctr"/>
            <a:endParaRPr lang="en-GB" sz="2400" b="1" u="sng" dirty="0"/>
          </a:p>
        </p:txBody>
      </p:sp>
      <p:pic>
        <p:nvPicPr>
          <p:cNvPr id="58370" name="Picture 2" descr="http://t3.gstatic.com/images?q=tbn:ANd9GcTZxIG-16EDuYJb3g5dcf24q5nAaIpcZ_QM68-YgCeNgRC8XXIk"/>
          <p:cNvPicPr>
            <a:picLocks noChangeAspect="1" noChangeArrowheads="1"/>
          </p:cNvPicPr>
          <p:nvPr/>
        </p:nvPicPr>
        <p:blipFill>
          <a:blip r:embed="rId3" cstate="print"/>
          <a:srcRect/>
          <a:stretch>
            <a:fillRect/>
          </a:stretch>
        </p:blipFill>
        <p:spPr bwMode="auto">
          <a:xfrm>
            <a:off x="382324" y="2024706"/>
            <a:ext cx="3397588" cy="254491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探寻并使用学生的原先知识。</a:t>
            </a:r>
          </a:p>
          <a:p>
            <a:r>
              <a:rPr lang="zh-CN" altLang="zh-CN" dirty="0"/>
              <a:t>这能帮助你知道学生现在的知识水平。这也有助于他们将你课堂上内容和原先知识点联系起来。</a:t>
            </a:r>
          </a:p>
          <a:p>
            <a:r>
              <a:rPr lang="zh-CN" altLang="zh-CN" dirty="0"/>
              <a:t>如果可能，在课堂开始时试着使用并引出原先知识。</a:t>
            </a:r>
          </a:p>
          <a:p>
            <a:r>
              <a:rPr lang="zh-CN" altLang="zh-CN" dirty="0"/>
              <a:t>这也会帮助学生从课堂一开始就感觉自在，这也会让你有个坚固的地位。</a:t>
            </a:r>
          </a:p>
          <a:p>
            <a:r>
              <a:rPr lang="zh-CN" altLang="zh-CN" dirty="0"/>
              <a:t>在教学中，用旧知带新知的方式不错，这能帮助学生们理解从上下文水平了解新信息。</a:t>
            </a:r>
          </a:p>
          <a:p>
            <a:r>
              <a:rPr lang="en-US"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Prior </a:t>
            </a:r>
            <a:r>
              <a:rPr lang="en-GB" sz="2400" b="1" u="sng" dirty="0" smtClean="0"/>
              <a:t>Knowledge</a:t>
            </a:r>
            <a:r>
              <a:rPr lang="zh-CN" altLang="zh-CN" sz="2400" dirty="0"/>
              <a:t>原先知识</a:t>
            </a:r>
          </a:p>
          <a:p>
            <a:pPr algn="ctr"/>
            <a:endParaRPr lang="en-GB" sz="2400" b="1" u="sng" dirty="0"/>
          </a:p>
        </p:txBody>
      </p:sp>
      <p:pic>
        <p:nvPicPr>
          <p:cNvPr id="57346" name="Picture 2" descr="http://t3.gstatic.com/images?q=tbn:ANd9GcRzBc9xhZUHmhaxryE37PpVS9znSo3NOkWHw3o0xPmhMVazeCd6OQ"/>
          <p:cNvPicPr>
            <a:picLocks noChangeAspect="1" noChangeArrowheads="1"/>
          </p:cNvPicPr>
          <p:nvPr/>
        </p:nvPicPr>
        <p:blipFill>
          <a:blip r:embed="rId3" cstate="print"/>
          <a:srcRect/>
          <a:stretch>
            <a:fillRect/>
          </a:stretch>
        </p:blipFill>
        <p:spPr bwMode="auto">
          <a:xfrm>
            <a:off x="539552" y="1988840"/>
            <a:ext cx="3549728" cy="241433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4247317"/>
          </a:xfrm>
          <a:prstGeom prst="rect">
            <a:avLst/>
          </a:prstGeom>
          <a:noFill/>
        </p:spPr>
        <p:txBody>
          <a:bodyPr wrap="square" rtlCol="0">
            <a:spAutoFit/>
          </a:bodyPr>
          <a:lstStyle/>
          <a:p>
            <a:r>
              <a:rPr lang="zh-CN" altLang="zh-CN" dirty="0"/>
              <a:t>进阶式活动让学生的学习旅程更加有递进感，也更有挑战性。老师要把自己的课堂的难度设计得更加复杂，也要对深度思考有更高要求</a:t>
            </a:r>
            <a:r>
              <a:rPr lang="zh-CN" altLang="zh-CN" dirty="0" smtClean="0"/>
              <a:t>。</a:t>
            </a:r>
            <a:endParaRPr lang="en-US" altLang="zh-CN" dirty="0" smtClean="0"/>
          </a:p>
          <a:p>
            <a:endParaRPr lang="zh-CN" altLang="zh-CN" dirty="0"/>
          </a:p>
          <a:p>
            <a:r>
              <a:rPr lang="zh-CN" altLang="zh-CN" dirty="0"/>
              <a:t>我们当然没有必要让所有的学生都去到旅程的顶峰。老师要鼓励他们不断向上，如果有些人达到了一个瓶颈点，出现了问题，那就让他们停在那里，克服了再继续朝前</a:t>
            </a:r>
            <a:r>
              <a:rPr lang="zh-CN" altLang="zh-CN" dirty="0" smtClean="0"/>
              <a:t>。</a:t>
            </a:r>
            <a:endParaRPr lang="en-US" altLang="zh-CN" dirty="0" smtClean="0"/>
          </a:p>
          <a:p>
            <a:endParaRPr lang="zh-CN" altLang="zh-CN" dirty="0"/>
          </a:p>
          <a:p>
            <a:r>
              <a:rPr lang="zh-CN" altLang="zh-CN" dirty="0"/>
              <a:t>进阶式活动可以建立在布鲁姆分类学教育活动基础上，你可以看看“有料大集合”资源库，看看是如何使用这些点子的。</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Stepped </a:t>
            </a:r>
            <a:r>
              <a:rPr lang="en-GB" sz="2400" b="1" u="sng" dirty="0" smtClean="0"/>
              <a:t>Activities</a:t>
            </a:r>
            <a:r>
              <a:rPr lang="zh-CN" altLang="zh-CN" sz="2400" dirty="0"/>
              <a:t>进阶式活动</a:t>
            </a:r>
          </a:p>
          <a:p>
            <a:pPr algn="ctr"/>
            <a:endParaRPr lang="en-GB" sz="2400" b="1" u="sng" dirty="0"/>
          </a:p>
        </p:txBody>
      </p:sp>
      <p:pic>
        <p:nvPicPr>
          <p:cNvPr id="56322" name="Picture 2" descr="http://t3.gstatic.com/images?q=tbn:ANd9GcRADDILWNh8z-LgC99mLpj-BO0Qp_V4QoPYdkj10qAdFI6G2J06"/>
          <p:cNvPicPr>
            <a:picLocks noChangeAspect="1" noChangeArrowheads="1"/>
          </p:cNvPicPr>
          <p:nvPr/>
        </p:nvPicPr>
        <p:blipFill>
          <a:blip r:embed="rId3" cstate="print"/>
          <a:srcRect/>
          <a:stretch>
            <a:fillRect/>
          </a:stretch>
        </p:blipFill>
        <p:spPr bwMode="auto">
          <a:xfrm>
            <a:off x="251520" y="1556792"/>
            <a:ext cx="3473496" cy="347350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404664"/>
            <a:ext cx="8229600" cy="5721499"/>
          </a:xfrm>
        </p:spPr>
        <p:txBody>
          <a:bodyPr>
            <a:normAutofit fontScale="40000" lnSpcReduction="20000"/>
          </a:bodyPr>
          <a:lstStyle/>
          <a:p>
            <a:r>
              <a:rPr lang="zh-CN" altLang="zh-CN" sz="4900" dirty="0"/>
              <a:t>关键词</a:t>
            </a:r>
            <a:r>
              <a:rPr lang="en-GB" altLang="zh-CN" sz="4900" dirty="0"/>
              <a:t>	</a:t>
            </a:r>
            <a:r>
              <a:rPr lang="zh-CN" altLang="zh-CN" sz="4900" dirty="0"/>
              <a:t>简单语言</a:t>
            </a:r>
            <a:r>
              <a:rPr lang="en-GB" altLang="zh-CN" sz="4900" dirty="0"/>
              <a:t>	 </a:t>
            </a:r>
            <a:r>
              <a:rPr lang="zh-CN" altLang="zh-CN" sz="4900" dirty="0"/>
              <a:t>关键词展示</a:t>
            </a:r>
            <a:r>
              <a:rPr lang="en-GB" altLang="zh-CN" sz="4900" dirty="0"/>
              <a:t>	   </a:t>
            </a:r>
            <a:r>
              <a:rPr lang="zh-CN" altLang="zh-CN" sz="4900" dirty="0"/>
              <a:t>图片</a:t>
            </a:r>
            <a:r>
              <a:rPr lang="en-GB" altLang="zh-CN" sz="4900" dirty="0"/>
              <a:t>		</a:t>
            </a:r>
            <a:r>
              <a:rPr lang="zh-CN" altLang="zh-CN" sz="4900" dirty="0"/>
              <a:t>关键词讨论 </a:t>
            </a:r>
          </a:p>
          <a:p>
            <a:r>
              <a:rPr lang="zh-CN" altLang="zh-CN" sz="4900" dirty="0"/>
              <a:t>当范例</a:t>
            </a:r>
            <a:r>
              <a:rPr lang="en-GB" altLang="zh-CN" sz="4900" dirty="0"/>
              <a:t>	</a:t>
            </a:r>
            <a:r>
              <a:rPr lang="zh-CN" altLang="zh-CN" sz="4900" dirty="0"/>
              <a:t>关键词文本</a:t>
            </a:r>
            <a:r>
              <a:rPr lang="en-GB" altLang="zh-CN" sz="4900" dirty="0"/>
              <a:t>	 </a:t>
            </a:r>
            <a:r>
              <a:rPr lang="zh-CN" altLang="zh-CN" sz="4900" dirty="0"/>
              <a:t>反义词</a:t>
            </a:r>
            <a:r>
              <a:rPr lang="en-GB" altLang="zh-CN" sz="4900" dirty="0"/>
              <a:t>	    </a:t>
            </a:r>
            <a:r>
              <a:rPr lang="zh-CN" altLang="zh-CN" sz="4900" dirty="0"/>
              <a:t>模拟对话</a:t>
            </a:r>
            <a:r>
              <a:rPr lang="en-GB" altLang="zh-CN" sz="4900" dirty="0"/>
              <a:t>      </a:t>
            </a:r>
            <a:r>
              <a:rPr lang="zh-CN" altLang="zh-CN" sz="4900" dirty="0"/>
              <a:t>新单词</a:t>
            </a:r>
          </a:p>
          <a:p>
            <a:r>
              <a:rPr lang="zh-CN" altLang="zh-CN" sz="4900" dirty="0"/>
              <a:t>字典冠军</a:t>
            </a:r>
            <a:r>
              <a:rPr lang="en-GB" altLang="zh-CN" sz="4900" dirty="0"/>
              <a:t>	</a:t>
            </a:r>
            <a:r>
              <a:rPr lang="zh-CN" altLang="zh-CN" sz="4900" dirty="0"/>
              <a:t>作业分析</a:t>
            </a:r>
            <a:r>
              <a:rPr lang="en-GB" altLang="zh-CN" sz="4900" dirty="0"/>
              <a:t>   </a:t>
            </a:r>
            <a:r>
              <a:rPr lang="zh-CN" altLang="zh-CN" sz="4900" dirty="0"/>
              <a:t>座位计划弹</a:t>
            </a:r>
            <a:r>
              <a:rPr lang="en-GB" altLang="zh-CN" sz="4900" dirty="0"/>
              <a:t>  </a:t>
            </a:r>
            <a:r>
              <a:rPr lang="zh-CN" altLang="zh-CN" sz="4900" dirty="0"/>
              <a:t>射座椅</a:t>
            </a:r>
            <a:r>
              <a:rPr lang="en-GB" altLang="zh-CN" sz="4900" dirty="0"/>
              <a:t>     </a:t>
            </a:r>
            <a:r>
              <a:rPr lang="zh-CN" altLang="zh-CN" sz="4900" dirty="0"/>
              <a:t>学生教学</a:t>
            </a:r>
            <a:r>
              <a:rPr lang="en-GB" altLang="zh-CN" sz="4900" dirty="0"/>
              <a:t>  </a:t>
            </a:r>
            <a:endParaRPr lang="zh-CN" altLang="zh-CN" sz="4900" dirty="0"/>
          </a:p>
          <a:p>
            <a:r>
              <a:rPr lang="zh-CN" altLang="zh-CN" sz="4900" dirty="0"/>
              <a:t>特使</a:t>
            </a:r>
            <a:r>
              <a:rPr lang="en-GB" altLang="zh-CN" sz="4900" dirty="0"/>
              <a:t>  </a:t>
            </a:r>
            <a:r>
              <a:rPr lang="zh-CN" altLang="zh-CN" sz="4900" dirty="0"/>
              <a:t>苏格拉底对话</a:t>
            </a:r>
            <a:r>
              <a:rPr lang="en-GB" altLang="zh-CN" sz="4900" dirty="0"/>
              <a:t>	</a:t>
            </a:r>
            <a:r>
              <a:rPr lang="zh-CN" altLang="zh-CN" sz="4900" dirty="0"/>
              <a:t>自信指示器</a:t>
            </a:r>
            <a:r>
              <a:rPr lang="en-GB" altLang="zh-CN" sz="4900" dirty="0"/>
              <a:t>   </a:t>
            </a:r>
            <a:r>
              <a:rPr lang="zh-CN" altLang="zh-CN" sz="4900" dirty="0"/>
              <a:t>专家地带</a:t>
            </a:r>
            <a:r>
              <a:rPr lang="en-GB" altLang="zh-CN" sz="4900" dirty="0"/>
              <a:t>  </a:t>
            </a:r>
            <a:r>
              <a:rPr lang="zh-CN" altLang="zh-CN" sz="4900" dirty="0"/>
              <a:t>助手</a:t>
            </a:r>
          </a:p>
          <a:p>
            <a:r>
              <a:rPr lang="zh-CN" altLang="zh-CN" sz="4900" dirty="0"/>
              <a:t>模范答案</a:t>
            </a:r>
            <a:r>
              <a:rPr lang="en-GB" altLang="zh-CN" sz="4900" dirty="0"/>
              <a:t>	</a:t>
            </a:r>
            <a:r>
              <a:rPr lang="zh-CN" altLang="zh-CN" sz="4900" dirty="0"/>
              <a:t>复印好工作</a:t>
            </a:r>
            <a:r>
              <a:rPr lang="en-GB" altLang="zh-CN" sz="4900" dirty="0"/>
              <a:t>    </a:t>
            </a:r>
            <a:r>
              <a:rPr lang="zh-CN" altLang="zh-CN" sz="4900" dirty="0"/>
              <a:t>结果导向</a:t>
            </a:r>
            <a:r>
              <a:rPr lang="en-GB" altLang="zh-CN" sz="4900" dirty="0"/>
              <a:t>  </a:t>
            </a:r>
            <a:r>
              <a:rPr lang="zh-CN" altLang="zh-CN" sz="4900" dirty="0"/>
              <a:t>开放式活动</a:t>
            </a:r>
            <a:r>
              <a:rPr lang="en-GB" altLang="zh-CN" sz="4900" dirty="0"/>
              <a:t>	</a:t>
            </a:r>
            <a:r>
              <a:rPr lang="zh-CN" altLang="zh-CN" sz="4900" dirty="0"/>
              <a:t>原先知识</a:t>
            </a:r>
          </a:p>
          <a:p>
            <a:r>
              <a:rPr lang="zh-CN" altLang="zh-CN" sz="4900" dirty="0"/>
              <a:t>进阶式活动</a:t>
            </a:r>
            <a:r>
              <a:rPr lang="en-GB" altLang="zh-CN" sz="4900" dirty="0"/>
              <a:t>   </a:t>
            </a:r>
            <a:r>
              <a:rPr lang="zh-CN" altLang="zh-CN" sz="4900" dirty="0"/>
              <a:t>选项</a:t>
            </a:r>
            <a:r>
              <a:rPr lang="en-GB" altLang="zh-CN" sz="4900" dirty="0"/>
              <a:t>	</a:t>
            </a:r>
            <a:r>
              <a:rPr lang="zh-CN" altLang="zh-CN" sz="4900" dirty="0"/>
              <a:t>抉择</a:t>
            </a:r>
            <a:r>
              <a:rPr lang="en-GB" altLang="zh-CN" sz="4900" dirty="0"/>
              <a:t>	</a:t>
            </a:r>
            <a:r>
              <a:rPr lang="zh-CN" altLang="zh-CN" sz="4900" dirty="0"/>
              <a:t>延展</a:t>
            </a:r>
            <a:r>
              <a:rPr lang="en-GB" altLang="zh-CN" sz="4900" dirty="0"/>
              <a:t>   </a:t>
            </a:r>
            <a:r>
              <a:rPr lang="zh-CN" altLang="zh-CN" sz="4900" dirty="0"/>
              <a:t>神奇墙</a:t>
            </a:r>
            <a:r>
              <a:rPr lang="en-GB" altLang="zh-CN" sz="4900" dirty="0"/>
              <a:t>	 </a:t>
            </a:r>
            <a:endParaRPr lang="zh-CN" altLang="zh-CN" sz="4900" dirty="0"/>
          </a:p>
          <a:p>
            <a:r>
              <a:rPr lang="zh-CN" altLang="zh-CN" sz="4900" dirty="0"/>
              <a:t>小组工作</a:t>
            </a:r>
            <a:r>
              <a:rPr lang="en-GB" altLang="zh-CN" sz="4900" dirty="0"/>
              <a:t>  </a:t>
            </a:r>
            <a:r>
              <a:rPr lang="zh-CN" altLang="zh-CN" sz="4900" dirty="0"/>
              <a:t>搭档工作</a:t>
            </a:r>
            <a:r>
              <a:rPr lang="en-GB" altLang="zh-CN" sz="4900" dirty="0"/>
              <a:t>  </a:t>
            </a:r>
            <a:r>
              <a:rPr lang="zh-CN" altLang="zh-CN" sz="4900" dirty="0"/>
              <a:t>讨论</a:t>
            </a:r>
            <a:r>
              <a:rPr lang="en-GB" altLang="zh-CN" sz="4900" dirty="0"/>
              <a:t>  </a:t>
            </a:r>
            <a:r>
              <a:rPr lang="zh-CN" altLang="zh-CN" sz="4900" dirty="0"/>
              <a:t>个人经历</a:t>
            </a:r>
            <a:r>
              <a:rPr lang="en-GB" altLang="zh-CN" sz="4900" dirty="0"/>
              <a:t>	</a:t>
            </a:r>
            <a:r>
              <a:rPr lang="zh-CN" altLang="zh-CN" sz="4900" dirty="0"/>
              <a:t>调整你的节奏 </a:t>
            </a:r>
          </a:p>
          <a:p>
            <a:r>
              <a:rPr lang="zh-CN" altLang="zh-CN" sz="4900" dirty="0"/>
              <a:t>卡片分类</a:t>
            </a:r>
            <a:r>
              <a:rPr lang="en-GB" altLang="zh-CN" sz="4900" dirty="0"/>
              <a:t>   </a:t>
            </a:r>
            <a:r>
              <a:rPr lang="zh-CN" altLang="zh-CN" sz="4900" dirty="0"/>
              <a:t>配对 分组 排序 临时讨论小组 设计简报 工作表 </a:t>
            </a:r>
          </a:p>
          <a:p>
            <a:r>
              <a:rPr lang="zh-CN" altLang="zh-CN" sz="4900" dirty="0"/>
              <a:t>参观和参观者</a:t>
            </a:r>
            <a:r>
              <a:rPr lang="en-GB" altLang="zh-CN" sz="4900" dirty="0"/>
              <a:t>  </a:t>
            </a:r>
            <a:r>
              <a:rPr lang="zh-CN" altLang="zh-CN" sz="4900" dirty="0"/>
              <a:t>学生报告</a:t>
            </a:r>
            <a:r>
              <a:rPr lang="en-GB" altLang="zh-CN" sz="4900" dirty="0"/>
              <a:t>  </a:t>
            </a:r>
            <a:r>
              <a:rPr lang="zh-CN" altLang="zh-CN" sz="4900" dirty="0"/>
              <a:t>案例研究</a:t>
            </a:r>
            <a:r>
              <a:rPr lang="en-GB" altLang="zh-CN" sz="4900" dirty="0"/>
              <a:t>	</a:t>
            </a:r>
            <a:r>
              <a:rPr lang="zh-CN" altLang="zh-CN" sz="4900" dirty="0"/>
              <a:t>发现学习</a:t>
            </a:r>
            <a:r>
              <a:rPr lang="en-GB" altLang="zh-CN" sz="4900" dirty="0"/>
              <a:t>   </a:t>
            </a:r>
            <a:r>
              <a:rPr lang="zh-CN" altLang="zh-CN" sz="4900" dirty="0"/>
              <a:t>做实验</a:t>
            </a:r>
          </a:p>
          <a:p>
            <a:r>
              <a:rPr lang="zh-CN" altLang="zh-CN" sz="4900" dirty="0"/>
              <a:t>系列问题  问题设计  评判 开放和封闭</a:t>
            </a:r>
            <a:r>
              <a:rPr lang="en-GB" altLang="zh-CN" sz="4900" dirty="0"/>
              <a:t>  </a:t>
            </a:r>
            <a:r>
              <a:rPr lang="zh-CN" altLang="zh-CN" sz="4900" dirty="0"/>
              <a:t>阐明 证明 挑战性问题</a:t>
            </a:r>
            <a:r>
              <a:rPr lang="en-GB" altLang="zh-CN" sz="4900" dirty="0"/>
              <a:t>  </a:t>
            </a:r>
            <a:r>
              <a:rPr lang="zh-CN" altLang="zh-CN" sz="4900" dirty="0"/>
              <a:t>学生提问 系列提问</a:t>
            </a:r>
            <a:r>
              <a:rPr lang="en-GB" altLang="zh-CN" sz="4900" dirty="0"/>
              <a:t>   </a:t>
            </a:r>
            <a:r>
              <a:rPr lang="zh-CN" altLang="zh-CN" sz="4900" dirty="0"/>
              <a:t>思考时间</a:t>
            </a:r>
            <a:r>
              <a:rPr lang="en-GB" altLang="zh-CN" sz="4900" dirty="0"/>
              <a:t>  </a:t>
            </a:r>
            <a:r>
              <a:rPr lang="zh-CN" altLang="zh-CN" sz="4900" dirty="0"/>
              <a:t>单独提问  插入性问题</a:t>
            </a:r>
            <a:r>
              <a:rPr lang="en-GB" altLang="zh-CN" sz="4900" dirty="0"/>
              <a:t>   </a:t>
            </a:r>
            <a:r>
              <a:rPr lang="zh-CN" altLang="zh-CN" sz="4900" dirty="0"/>
              <a:t>混合任务</a:t>
            </a:r>
            <a:r>
              <a:rPr lang="en-GB" altLang="zh-CN" sz="4900" dirty="0"/>
              <a:t>1   </a:t>
            </a:r>
            <a:r>
              <a:rPr lang="zh-CN" altLang="zh-CN" sz="4900" dirty="0"/>
              <a:t>混合任务</a:t>
            </a:r>
            <a:r>
              <a:rPr lang="en-GB" altLang="zh-CN" sz="4900" dirty="0"/>
              <a:t>2	</a:t>
            </a:r>
            <a:r>
              <a:rPr lang="zh-CN" altLang="zh-CN" sz="4900" dirty="0"/>
              <a:t>多重延伸</a:t>
            </a:r>
          </a:p>
          <a:p>
            <a:r>
              <a:rPr lang="zh-CN" altLang="zh-CN" sz="4900" dirty="0"/>
              <a:t>评价和创造 布鲁姆问题</a:t>
            </a:r>
            <a:r>
              <a:rPr lang="en-US" altLang="zh-CN" sz="4900" dirty="0"/>
              <a:t>  </a:t>
            </a:r>
            <a:r>
              <a:rPr lang="zh-CN" altLang="zh-CN" sz="4900" dirty="0"/>
              <a:t>顶端，中间和底部 学习评估</a:t>
            </a:r>
            <a:r>
              <a:rPr lang="en-GB" altLang="zh-CN" sz="4900" dirty="0"/>
              <a:t>	</a:t>
            </a:r>
            <a:r>
              <a:rPr lang="zh-CN" altLang="zh-CN" sz="4900" dirty="0"/>
              <a:t>聆听模式</a:t>
            </a:r>
            <a:r>
              <a:rPr lang="en-GB" altLang="zh-CN" sz="4900" dirty="0"/>
              <a:t>	</a:t>
            </a:r>
            <a:r>
              <a:rPr lang="zh-CN" altLang="zh-CN" sz="4900" dirty="0"/>
              <a:t>模拟 </a:t>
            </a:r>
          </a:p>
          <a:p>
            <a:r>
              <a:rPr lang="zh-CN" altLang="zh-CN" sz="4900" dirty="0"/>
              <a:t>检查表 结构方针</a:t>
            </a:r>
            <a:r>
              <a:rPr lang="en-GB" altLang="zh-CN" sz="4900" dirty="0"/>
              <a:t>	 </a:t>
            </a:r>
            <a:r>
              <a:rPr lang="zh-CN" altLang="zh-CN" sz="4900" dirty="0"/>
              <a:t>开头句</a:t>
            </a:r>
            <a:r>
              <a:rPr lang="en-GB" altLang="zh-CN" sz="4900" dirty="0"/>
              <a:t>	</a:t>
            </a:r>
            <a:r>
              <a:rPr lang="zh-CN" altLang="zh-CN" sz="4900" dirty="0"/>
              <a:t>写作框架</a:t>
            </a:r>
            <a:r>
              <a:rPr lang="en-GB" altLang="zh-CN" sz="4900" dirty="0"/>
              <a:t>  </a:t>
            </a:r>
            <a:r>
              <a:rPr lang="zh-CN" altLang="zh-CN" sz="4900" dirty="0"/>
              <a:t>计划留存形式</a:t>
            </a:r>
          </a:p>
          <a:p>
            <a:r>
              <a:rPr lang="zh-CN" altLang="zh-CN" sz="4900" dirty="0"/>
              <a:t>碎纸屑</a:t>
            </a:r>
            <a:r>
              <a:rPr lang="en-GB" altLang="zh-CN" sz="4900" dirty="0"/>
              <a:t>	</a:t>
            </a:r>
            <a:r>
              <a:rPr lang="zh-CN" altLang="zh-CN" sz="4900" dirty="0"/>
              <a:t>项目符号和列表</a:t>
            </a:r>
            <a:r>
              <a:rPr lang="en-GB" altLang="zh-CN" sz="4900" dirty="0"/>
              <a:t>   </a:t>
            </a:r>
            <a:r>
              <a:rPr lang="zh-CN" altLang="zh-CN" sz="4900" dirty="0"/>
              <a:t>个体写作挑战 </a:t>
            </a:r>
          </a:p>
          <a:p>
            <a:r>
              <a:rPr lang="zh-CN" altLang="zh-CN" sz="4900" dirty="0"/>
              <a:t>活动站</a:t>
            </a:r>
            <a:r>
              <a:rPr lang="en-GB" altLang="zh-CN" sz="4900" dirty="0"/>
              <a:t>  </a:t>
            </a:r>
            <a:r>
              <a:rPr lang="zh-CN" altLang="zh-CN" sz="4900" dirty="0"/>
              <a:t>记叙</a:t>
            </a:r>
            <a:r>
              <a:rPr lang="en-GB" altLang="zh-CN" sz="4900" dirty="0"/>
              <a:t>	</a:t>
            </a:r>
            <a:r>
              <a:rPr lang="zh-CN" altLang="zh-CN" sz="4900" dirty="0"/>
              <a:t>同伴调查</a:t>
            </a:r>
            <a:r>
              <a:rPr lang="en-GB" altLang="zh-CN" sz="4900" dirty="0"/>
              <a:t>  </a:t>
            </a:r>
            <a:r>
              <a:rPr lang="zh-CN" altLang="zh-CN" sz="4900" dirty="0"/>
              <a:t>告诉我</a:t>
            </a:r>
            <a:r>
              <a:rPr lang="en-GB" altLang="zh-CN" sz="4900" dirty="0"/>
              <a:t>  </a:t>
            </a:r>
            <a:r>
              <a:rPr lang="zh-CN" altLang="zh-CN" sz="4900" dirty="0"/>
              <a:t>幽默</a:t>
            </a:r>
            <a:r>
              <a:rPr lang="en-GB" altLang="zh-CN" sz="4900" dirty="0"/>
              <a:t>	 </a:t>
            </a:r>
            <a:endParaRPr lang="zh-CN" altLang="zh-CN" sz="4900" dirty="0"/>
          </a:p>
          <a:p>
            <a:endParaRPr lang="zh-CN" altLang="en-US" dirty="0"/>
          </a:p>
        </p:txBody>
      </p:sp>
    </p:spTree>
    <p:extLst>
      <p:ext uri="{BB962C8B-B14F-4D97-AF65-F5344CB8AC3E}">
        <p14:creationId xmlns:p14="http://schemas.microsoft.com/office/powerpoint/2010/main" val="14002717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139321"/>
          </a:xfrm>
          <a:prstGeom prst="rect">
            <a:avLst/>
          </a:prstGeom>
          <a:noFill/>
        </p:spPr>
        <p:txBody>
          <a:bodyPr wrap="square" rtlCol="0">
            <a:spAutoFit/>
          </a:bodyPr>
          <a:lstStyle/>
          <a:p>
            <a:r>
              <a:rPr lang="zh-CN" altLang="zh-CN" dirty="0"/>
              <a:t>为学生提供一系列选项，帮助他们完成任务。例如：</a:t>
            </a:r>
          </a:p>
          <a:p>
            <a:r>
              <a:rPr lang="zh-CN" altLang="zh-CN" dirty="0"/>
              <a:t>为学生设置两个必答问题，然后提供他们以下一系列选项：</a:t>
            </a:r>
          </a:p>
          <a:p>
            <a:pPr lvl="0"/>
            <a:r>
              <a:rPr lang="zh-CN" altLang="zh-CN" dirty="0"/>
              <a:t>写一篇论文</a:t>
            </a:r>
          </a:p>
          <a:p>
            <a:pPr lvl="0"/>
            <a:r>
              <a:rPr lang="zh-CN" altLang="zh-CN" dirty="0"/>
              <a:t>创作一幅超长卡通漫画</a:t>
            </a:r>
          </a:p>
          <a:p>
            <a:pPr lvl="0"/>
            <a:r>
              <a:rPr lang="zh-CN" altLang="zh-CN" dirty="0"/>
              <a:t>为你的答案制作一张宣传海报</a:t>
            </a:r>
          </a:p>
          <a:p>
            <a:pPr lvl="0"/>
            <a:r>
              <a:rPr lang="zh-CN" altLang="zh-CN" dirty="0"/>
              <a:t>写一首诗</a:t>
            </a:r>
          </a:p>
          <a:p>
            <a:pPr lvl="0"/>
            <a:r>
              <a:rPr lang="zh-CN" altLang="zh-CN" dirty="0"/>
              <a:t>想一个短篇戏剧</a:t>
            </a:r>
          </a:p>
          <a:p>
            <a:pPr lvl="0"/>
            <a:r>
              <a:rPr lang="zh-CN" altLang="zh-CN" dirty="0"/>
              <a:t>起草一篇演讲，阐述你的观点</a:t>
            </a:r>
          </a:p>
          <a:p>
            <a:pPr lvl="0"/>
            <a:r>
              <a:rPr lang="zh-CN" altLang="zh-CN" dirty="0"/>
              <a:t>受某个问题激发，创作一首歌</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Options</a:t>
            </a:r>
            <a:r>
              <a:rPr lang="zh-CN" altLang="zh-CN" sz="2400" dirty="0"/>
              <a:t>选项</a:t>
            </a:r>
            <a:endParaRPr lang="en-GB" sz="2400" b="1" u="sng" dirty="0"/>
          </a:p>
        </p:txBody>
      </p:sp>
      <p:sp>
        <p:nvSpPr>
          <p:cNvPr id="55298" name="AutoShape 2" descr="data:image/jpeg;base64,/9j/4AAQSkZJRgABAQAAAQABAAD/2wCEAAkGBhQQEBUUEBQUFBUQFRUQFBQVFBUUEBUUFRQVFRYUFRQXHCYeFxkjGRQUHy8gJCcpLCwsFR4xNTAqNSYrLCkBCQoKDgwOGg8PGikgHyQpLCwpKS8pLCkpLDQqKSwsLDIwLCwpLCwsLCwsLCwpLCwpLCwvLCksLCwsKSksLCwsKf/AABEIAL0BCwMBIgACEQEDEQH/xAAbAAABBQEBAAAAAAAAAAAAAAAFAQIDBAYAB//EAEAQAAIBAgQDBQUGBAUDBQAAAAECAAMRBBIhMQVBUQYTImFxMoGRscEUQlKh0fAjYnLhFTNDgvFTksIkY3Oi0v/EABoBAAIDAQEAAAAAAAAAAAAAAAABAgMEBQb/xAArEQACAgIBAwMDBAMBAAAAAAAAAQIRAxIhBDFBIlFhEzKRI3Gh8EKxwQX/2gAMAwEAAhEDEQA/ALoEdaKBFAmgwCARbRwSHuEdk6lazP8Aw0OtyPEfQfUxNpDUW+wAyy3huD1ansU3I62NvidJvcNwWhhxogJH3m8Tf290dUxxO2glMstdi9YfcyCdj8Qd1Uerr9I49ja//t/9/wDaag1TGmqZD6zJ/RiZKt2XxC/6ZP8ASQ3yN4Mq4YqbMCD0IIPwM3/2phOfFK4tVUMP5hf4dJJZvci8C8HnhpSM4ebLG9l0cFsObH/pk6H+k8vQzO1MMVJDAgjQg7iXxmn2KJY2u4LbDSJ8JCxoxpoSaZXqA3wkgbCzQNhpG2D8pJSFqZ84aNOHh44GNOBktiOoBNCN7mHjw+RnAQ2DUCd3O7uGDgIw4CPYVAvJOywkcDEOCjsKB4EWXTg404UwsVFS87NLJw0YaEAIc0XPH9zGmnADg8etT93keSKFgBYWp5mSd6evyldVj8sVEg6B5x6pFCwnwDhwrV1UjQeJvQa2+Uzt0XJW6DXZjs2LCrWF+aKdv6iPkJqybCKBbaZ7tPxw017ulq53PJZky5FBWzfjx36US8R4ko1ZgqjqYFftPT2TM3oNJm66s5vUJJ8/oOUjDW2nMlnk+3BuWCK78mhbtI3JLerAfrIX7S1Bsq/G/wBBAuf0+MQ1PMSLnP3JKEfYN0+1R++lvO94QocVSpsbfL+0yXeRcvQ2PlvBZZryDxQfwbMVypup/ST43Cri6eZf8xB72A5H6TJ4HjBQ5amx58v7TRcJxWWqtjo+k14c9sy5cNIC9zLCcKqEaU3P+0zd0cDTQkqigk3vbXXzk86O5iWI85fCFTYgg+YtG/Z56DicKlQWYA/MehmXx3De6fLuNweojUrIyhQH+zRfskIijHCjJEKBX2OIcFDAoRRQjsVAQ4CIeHw79ni/ZoWFGfPDow8O8po/ssT7LHsLUzR4d5Rh4fNMcJGnCR7BqZZuHyNuH+U1LYKRNgY9haGVbAeUjbATUtgPKRPgY9haGXbAxv2KaRsDGHAx7C0AAwcX7LDn2Kd9jhsLQjCzS9i1HeOeeUfOZ8LC3ZrF93XF9nBX37iUT7F2P7jW8Wx3dUzb2m0X16zH1Op1J1hftJUvVA/Co/OBMSZyM89pP4OzijUf3K9ZA0oYjBHlCAEkCzNVlvYzzU7bxpHrDWKwwt0+EGvS9DAdlQiOR5z6e+NERIsMbjWFOyVctWFL8LBl9OYgm02XYXgPd3xFQWLjKgO4Xm3vt8B5y3DFymqKsskoOzQ8T4kaVgo1Ivc7QHXxNV9392w+EI8b1dfT6ygFnailVnHnJ3QmDV82p5bg6y7japanqLtTI9SrafQSxw7B6Zjz29IzFixI6gD87/SQv1cE19vIH7+26kRy4pfP4S6FnGkDuAfdLigrCuvUfKSowOxB94inBIfuj5fKMPDk6Ee/9YDJgkULK/8Ah34WYTvstQbP8f2YCLOScUle1YfhP79044ioBql/T9mMZY7uJklX/E/xIw/fnaKOJp5j3fpACc0400o0Y5D94fKPFZTsR8REBE1KRtRlkxjQAqtRkbUJaYxjGAFU0Y3upOxjLwAF5YypcC43U3EsFYx10gyIfw2IXF0wCQKiDQ8j5GUMVhipswIPT97wPhq5Q3BtaaXC8ZWooWsAR+Y9DynPy4bZ0MWalTBBSJeGqnCEfWnUt5Nr+Ylap2fq8grejD62mR4prwalki/IKroGFjBdbDBefwsJo24FX5Ifiv6ys3ZHEMdQq+rgfK8hpJ+GT3j7mdqf8dItKgWNgCSdAALn4TWYbsUq61qo/pQf+R/SFsMKGGH8FAD+I6sfeZZHBJ9+CuWeK7cgvgXZC1qmJ0A1FPr/AF/pNMcTc2Gwgmrjyx1lzBrcX85txwUOEZJzcuWM4v7S/wBP1MfgOG5tX0HIdZbakC4JF7C35mWmqBRcm1pftxRVrzbOchR0AgWrUzMT1j8Zj85sPZ/MyBZKEfLITlfCHgR1oiiPtLSoTLOyxTOgAkSLeITADol4hMaTABSYx1B3APuE4tGM0QxjYZPwj5fKQvgE6H4/rJi8jNSAEBwQGzERhouNn+f95OXkbPARCWqDofh/aMOIYbr+/dJWeRs8AI2xfUfP6iN+2D9kRWeMzwAcVjWWVzxQD2lYfvztG/4rT5kj1B+kYrRDXWxPxk2HqSKviEf2GBNthv8AD3yPC1ZTkRbBhmjiDLtPGsOcE0mllDKS0KLxBupinGE8/wA5QVo4NChlhq5kLvGkyN2gBPTaHeHVbKRz3meotDeCO3wghi4riGViANRKNTEs58Rv8vhFreJiepM5KU0KCXJQ5NnJJ0WclOSBZMgKIt46hRzG0WvT110+ULCvIy8QmQuxXeJ3sYiW8aTIzUjTUgBIWkZaMNSMZ4gJM0YXkbVJEakAJneRNUkZeRO8AJGeRtUkbPI2eAEjPI2qSNnkbPGKx7PGZ4wtG5oCC7LKtXBI26KfcJeaVq2IVd2ERIonhdMHMq2Oo0Jtr5bQZRazEdCRLuL7QUk5k+kCYfiy1qjlQRrex39fjFJcDTD9GpLtN4Jw9SXqVSZ2i5Muq0eGldWjw0RIkLSN3iBo2r5SLZJIsUDrDGBfT0v8bQDh6mo8oZ7ommADYk3v6RwVsJukSinJAspClVGzA+8/URTWqLuPkfrNZlLs5dTYb7+g6mDFxJqkAHLbfl85K2ENNmNJa7Z/E2XEBELWsLKTmA0A0lc8ldi3Hj27hxbJlH4jbzJ5kdbbxamu8y9PGmxszJV5U3V0q5hrZc5Jrbi13C9RC1DiZaoEawJuMoUm5WwYZ7DYnUqpA/FKY5fc0TwccE9WjbQ6iDa1JgCQNLn1sOenKFO9DLdSGHVTcH0kZNweX1mlPyjG1ToFrXnGpJMdSUDNcKTy5E+nWUjV6xkSfPGObby1h8MbXI1O06stxYwGUWeRmpHYiiRqNR+fwlQ1ICJTUkbPGF5GWgKx7VJGXjSY0mMQpaNJiExCYxHExLxJ0BCVcUzbkylWp3lu0aUgADxeHgVqhoVA42GjDqOf6zXVcPeCOIcNuDAaYUwmIDAMpuDqDCNKpMPwvHnDP3dT/LY6H8JP0M11GrKpRLU6CiPHmpKdOrJc0qaLUy9QrKAbmQ4rGC2n95TcnlIMhJlbTLU0F+HDMRD4MEcMoZR+9oVU2Evxx1RTklbJb2mb4/2hKt3NAGpVIJCgXygC5ZugA1tB/a7tj3RNKh7dvE24T3c28uUA9lu1qYYkOgbvGLPXu3fE2JAYa38Vttrk2JAlOfPqtY9zT0/SuS3ate3uS8O7XsDapqb7jS/0mq4d2pDW1+OhgfiHZWlXp95SFOkzqrBlLGjbxElfxkgi5O3hHiYmZLEB8LVNOpoRrbn116Ha43F7TletO4s7C+llVNUeypiaddMrgMPPz3t0lTEcGqKb0KgZLFe6qlxZW3VK1M5lBsNNRpMBwntIVO9x0m+4TxoOt78vdNGLOpOprkx5umli5j2EcVKFPPY+0qsi/wAUJRW57umoQG2gA03a5Mi4lx8qtqafxiL92zXCX2zsBp6SnxPjz12NPCmwGj1twOoTqfPYecrU6SYdLk25lmN2YnmSdSTOnGOvN8HLnNz4rkq4OhXLZ8Q3eO2wFsq/yqLaQ1hqNQPd6TMBYqVZCL87qzAi0p8N7RUs2jAH+YW+BMNNVpVrd4itbYkXt6GVPPGXCZYumnDmSIf8XBJGwX2jmUgAb+L2B5+InynNWDWKtfMAwFjmsdiRy99o08Dy64eoyj/puTUpDrlVvY9x06QXXqtQK94lRAGHipZnpWAN72BYMSQS7BjodolOceSbhCXATatY6yN8IGBOx6/2lajxRXDMSjqoaozoVIVdbIBo1wLXLAXvoDG8R4qmFALEnN90DxHTYDe+2k0Qnt+5lnjce5HWoFd9uvKQyJeI1axDZe7T8DC9Rj1ax08hDOCwgGrDX8hJt0VKNiYbCqBZwCTv+kr4vhhGqajpzH6y+dQCOeoiLVtEnfI2q4AMSGMVhFqbaNa9wNP90G1cGynUfDUSVkWiC06OKGJAiJadacIojAaUkb0LycRbRgBcfwRagIIlDCJWwvhINSmNrauo+omqyzu6BiaGnQOwuPSp7LC/TZvep1l1bzqnDUb2lU+oB+cdQ4Ih2X8zb5yLiSUjiQPaYL6m0vYHCZtbEDqRa/oDr8bSfB8Kp09Qov1tLOJxS0kLuwVVFySdBFSRK2yemAg6TJcf7dAEphyGI0zE6E9EH3j57esA9o+2L4g5KN0p7b2ap69B5QfgHooc9QZ23AtdgfSYc/U1xE63S9DfqyfgqYsM4LkZb9TqSd/O8KcD7Md/TFQ1CrOWWmqpm1QElqrXtTXS2uvPaQcSx1OqAEUqbkm9treUr8N4nUwzE0mKk6EEAo3S4OhsdRfYzFFtrk6WRP8AwDz8Qr8PqikWFQUyrqpF6dmW+ZGPiRrFtdxc6QljuKYPFYYtV8K072pjSsjtf2Le0Sb2t4QAS12NgzFdqcNicKftCN4Ki/whVAqE21dSQCRqdrljqxtYTAuxdrLck6Ac7ev1jjFt8FFJq5cNeR+FrkMLXNzYdZt+D8PqVF8d1QjWxIJ6geXnK3ZnsoEAqVtSdh+9h84d4nxhaIyjV7ezyUdW6enObo4IY/1J9zm9T1zmtIvgsVaq0Usq35Ki2BJ5AX0nnvGeL1q1X+LdLbJqAo625+vOF62Lq3L5i991b2SOa6ageQlhatHGKykHPpZNBUW1vZY6W030Cg7TBm6yUnVen+9yfTRWL9T7vleCCjw+nVpgU3Lnk3Nm0uSn+mi33OvkdL9T4pWwxAfVWvl1BuBpcdQesoY/h74Q56LFlygudLWJ0zrzQ6WJGsvYLjlPEXWtlUkXIb2HIBu5Y66DZBb9MfqXqjyv5NayyXq+6P8AJpeF9qA1rmabD4wOOvw0njNXHolT/wBOWyj8dvF525C1vOaThXHar+CiLm259hPM/pznQwSnskLqMePTfsabtBxUUz3SAvUqDwoLX/qJIIUA21MFcM4Vk1fxVDz6X1IF9d9zuZJQwy0gWYlmbV6jasx+g6AQWe1ZR/Y8PK9w1us6GXLHErfc5eHBkz8R7GpPCjYPeoGU3Ap5CTpbUOCDKmIxvjWm7ul7aYjwh7/dVEC0yR/Mxv0tH8N7Sq+xt5H9YaWslVbMAR0OsyLPHL5o0/Rlh7oHDHsmYOPZKqGdhYXW4DMg8bG9wqA2FtZcQZlBFj5r19L6W6HWVa3BGpgHDMAFBtTe7UxcEHKfaQkEi41lGklS6qaT02RRRU2SpRWn97Iy2KubDxMDbpLoua+SuUYSXhBem1jH3DeFgNfh/aVBjlzsjeFlJAHiJZVABc6eEZri53tpA+K47UqErhlAANjVbVB/SPvH8pqjJS5RknFw4Zf4lhhSeyudRmy3uQOR9P0lTMevy/SRUKGXVmLsfadjdmP0Hlykl5OiqxJwnCKJIiKIsQRRABRHqL7SSlhr7y0iBdoh0R0sL+L4S2mm0izSvxOvVp0WejT7xgNFv/8Aa27AdBIt0rZOMbdIdxXjdPCpmqnf2VGrMegH12nmnGu1VTFP/EA7v7tMbDzvzbzg7iWNqVnL1WLMeulh0A2A8ozC1qbDJVGXXSqouw6hl+8PlMc8m/C7HVw4Fh5fccFv/lnMOn3h7ucl/wASqAWzHpYyOvw/u2FzdT7NRNVN9vTbbfSTrhcw0dW/q3/PUTJOl3OjBuS4KneneSrVuNY2rhip1t7jf8jEw1BqrhEFz8vWSS34QOWiuQ9aZchU1Lcvnfy1m47OdlxRAeoLudbEbfvpH8C4AmFXM9i1rsx2X1P7tAXaLttnJp0L93s73IZxt4Oajz5zbCCxK33ORlyy6mWseEH+L9oct0w5VmGjNe6r6dT+UytShVNySDqCSbnMfPrKGEQr46TZlG4++v8AUOnnCNHjY0zrcDppry0mDNmm37oWb/zZSXof9/0S4U2BzsQVGwFriCatXxXHI30OoPUHrLHEMeKhuL9NZRvfaVRTbtnS6Xpo9Pj18+Q9gO0rWKVMt2I/iMt9STcvrqbWAblbaRdoeGIqmrTsvs51uCt2UMe78hmHxgF6lvX5zR8D4BUxKoa5PdU9UXYm/Ty0tc8hYSzH0rc9ocLyUZ5RwvaLr4B3Auz74lrm60wdWtv5DqZuD3WDo3NkRefMn/yYyyFWmoVRYDRVH7284D4xw4Vtaoqtl9nKFFNf6QxFz585sy9Ti6b0+TLjw5erls+ED63Ea2J/iKQia93TtmzWuBmPUnkL/AXiLisx7t1CsdwTdD/QwPiJ5DlqTeBadNqbkISL3B5eE7+nuhqhXp1Vy5QuXxd2NwRzW2410A1J1Ok5WduUt3z/AMPQdPGMIqEeK8e5Xr0WokspugtrcX6WI56jQ84V4X2mI5+46/nKVeu9Jr1D4WYC4BLBVvcsLWO4BYW2tIa/Dwwz0beIF8uuVrk6gnY8h1PICVKmlt+ScoJ9vweh8M42KltbGEcRXUKWJAyi5OwtPLuE8VIO9su5Olrb3mjLviQO8utIahDoan8z9F6L8ek6fR/UbafZeThddHHDt58C4jEHFMcgyUmsGcDLUrW2Fxrk8+fKWkQKAFFgBYAaACdaLOqkkcdts68SdOgIb3Yiin0Jj0p3lmmgEYEFPCsefxEmWgw2I/MSUPOzxEqGio45X+H9p32o81PwMfnnZoARPjOmk7DcbNLSvqnKso2/+RRsP5hp1A3kh1laphgeX0+UQyDtP2Op4pe9olVqEZsw1pv0zW3v+IfnPOKuFbDORiKeo0ynZh1VvqJ6NhKTYe/cE5SbmkzE0z1ynemfTTqJPisJQx9MpUUhl1KnSqhP3lI5eYuDM88KfKNuHqnHh8o89wIXK3dtdHIzK1sttgrj7h5CoOvKS4+klTIrNk1KhmANWmBsGtYVE5BuQJ6SLjfZevgHzqSyA+GqOV+TjkfyMhVqmKyU6aWsLnKL21N8t/ZU6HLe19Zn1ldI3KcXHZ9iLCcDq1qmRNVBK94PYNvw336+XOb/AITwD7NSY0k7xwL6mxY9Ax5yTheEWhTVbagWJIPW9r+uvnCHD+OJnFKpZHPsG/gqehOzfyn3XmyEFFfJy8uZ5JfB5tx7tDiahKVB3ag601Fjp+InU/vSDMJWp3Iqg2bTMPaU9QOfK/lPXuP9l6eLXxDLUGiuBr6MOY/OeZ8a4E+GYJWW175WGqsPIzLk2i/Vz8nS6dwmqhw/Yp1+HmkQ6vdG9mql8l+hG6nyl1MM7i5VX/nQ2J940PvElwOEW5ak/wDDIu9NxmANreMfh1PjG1+Um+w5FYrmUjxkqSXpDlcf6tK33hrKJLfszVCWn3IFV6GXfMP6l+o0lR36c9rc/fLOMx9dSEqXuwBGguQRpqPWabs12Wy2q1x4jqqW282HXylmHDJ9yvqOrjBenuRdnOyF7Va481Qj8z5eUP8AFeN08MMu72uEG9up6D5wZ2i7XCjdKBDVNi26p/8ApvyH5TJd4KxzZstU6tmPhc9bnYzRlyaKo/n2OfhwvNLfJ+Pc9KwwWooqIc4caG/5eRHSQ1O8Qklh3QtcMOX3rt16TA4bHVaDaF0J3AYqD7hofWWMZxw1RZsxPm5YfAzzz6XJtd2n58ndhJJUNxzZnZlGl9+Y15DmZGmJsQb6jUMN+mvSRJiL7aHp909PfEqVQNdjzHX1tN6jS1ZFy5tFutxioikaXYklrCxuANRbSw2189ZT4djaguiC+9r3shIy5hbnY2nYfAtiD4NFW1z0LbADdibaDy6Ta8D4AtABiPFuL2NvMnm3y2Hnqw9LFrlHP6jrnB+l8kHAuz2QZ6urHxWOpv8Aibz8uXrD868SdFJJUjiyk5O2IViWjrTjGRGzrRYkBCfaYoxMBfb4ox8s1IbB4YiL38Brj5IuOi1HsGhWi97BK4ySDFw1JbBPvIveQaMVHjExUFl4m8grUA1jqCuqsDZ1PkeUjGIi99FQ7LdLipylMQneAggOqg5v5XTYE9fZ9JS4fwynRzGmgXOSxA1sOSg9BHipH97Fqrse7qiYyHEYZXFnVWHQgH5xRUi54CEwnEXw9g+apSHPU1qQ8+dRR/3DzhXF4Sji6NnC1EcZgRr/ALlYbHz/AOIKJkVJmosWo28Ru9M/5b9SPwN5jfmDE1ZJSoxvaDspXwLd7RZnpg3Dj208nHTz2MpDi+ekQVIe3dqqg2ufvIfu/wAy7HNPVcNxRKqsdso/iK9gyC2uYbW311BmcwnCqIqtVp08gJugJ2vu4X7l+Q+V7Sh4E2bY9W1HnuDezXZxlIeupZxpTXcKN9r6HU/nIu1/Fq6MaKq1Ic2++4/lI2X0/KaXEIWUhWZDyZdGB6iVamODp3HElFtqeJXRb/zW/wAtvP2TztLJwetQKMeSLntk5PM6ZAIzC4uLi9iRzF+UIV+EB0NTDkugsWX/AFad97rzUHmIY7Q9nKmEuWUPSO1QLtfk1vZP5GCsDh7nNQqZaqnwroMy8wL6E/yneYbp1JUdetlcXYzBLUZbKRUX8LDMR7tx7o+vhCBfIy+niX9RCI4fdkbKFcjxWfKtVhrlRjqlW97g6G3npBja1ZS3dlnRNWzJarTvpaoLb76jpeUOEm7jRdHJFcSsDn3H8j8DJsMrVXCqL3GU6cj9bxlNqmIcKNSf5dB9Zu+z/BRh1u6nP6g2999/+PXVixbcyMnUdSoKo9yXgfBhh0F/a38hff1bz+EJtEzjqR6gxRY7EfGb+DjNtu2NtFtHZDEtAQkS8WJADrzrxDEgIxHfzhXledebKM1loYiSLiZRvHAxUFhBcVJFxcGho4PE0OwquMj1xsEh44PFRKwwuOki42BO8MeKpi1Cw4uNki4yARWMkWsYtR7B5cVJBiICXEGTpXMi4j2DIrxe+gta5ki1jFqS2Lr01YgsASNj+dvTbTykoeURWMkWpFQ7Loec6hhZgCDoQdpWV5IHioZHhmqYYFaY72gRZsOx1Uc+6Y7D+Q6ekz3F+ya1VNfh5JA/zMObirTbcgLv/t+BM0waQ1cLdg6MUqDQOu9vwsNmXyMhKCl3LceWUHaMVhONE3SvzAUuRfb/AKi/ettf2h5xMVjWetlouzFl7v2swA2Kq+7J0J1N7TR47hyY6hVrMop1aJZWZB4auXmynY+8++L2Z4SlNc+7G2tttAfrMiweqjovqlpsu5Z4BwJcOtyBnOp8v7/v1LXjc0cJsSrhHLlJydsWIVixICEyj/jSdc9T+/WLEgFjhUPkfdOLjpGzoUFnG3nO0iTrQoLP/9k="/>
          <p:cNvSpPr>
            <a:spLocks noChangeAspect="1" noChangeArrowheads="1"/>
          </p:cNvSpPr>
          <p:nvPr/>
        </p:nvSpPr>
        <p:spPr bwMode="auto">
          <a:xfrm>
            <a:off x="63500" y="-860425"/>
            <a:ext cx="2543175" cy="1800225"/>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55300" name="AutoShape 4" descr="data:image/jpeg;base64,/9j/4AAQSkZJRgABAQAAAQABAAD/2wCEAAkGBhQQEBUUEBQUFBUQFRUQFBQVFBUUEBUUFRQVFRYUFRQXHCYeFxkjGRQUHy8gJCcpLCwsFR4xNTAqNSYrLCkBCQoKDgwOGg8PGikgHyQpLCwpKS8pLCkpLDQqKSwsLDIwLCwpLCwsLCwsLCwpLCwpLCwvLCksLCwsKSksLCwsKf/AABEIAL0BCwMBIgACEQEDEQH/xAAbAAABBQEBAAAAAAAAAAAAAAAFAQIDBAYAB//EAEAQAAIBAgQDBQUGBAUDBQAAAAECAAMRBBIhMQVBUQYTImFxMoGRscEUQlKh0fAjYnLhFTNDgvFTksIkY3Oi0v/EABoBAAIDAQEAAAAAAAAAAAAAAAABAgMEBQb/xAArEQACAgIBAwMDBAMBAAAAAAAAAQIRAxIhBDFBIlFhEzKRI3Gh8EKxwQX/2gAMAwEAAhEDEQA/ALoEdaKBFAmgwCARbRwSHuEdk6lazP8Aw0OtyPEfQfUxNpDUW+wAyy3huD1ansU3I62NvidJvcNwWhhxogJH3m8Tf290dUxxO2glMstdi9YfcyCdj8Qd1Uerr9I49ja//t/9/wDaag1TGmqZD6zJ/RiZKt2XxC/6ZP8ASQ3yN4Mq4YqbMCD0IIPwM3/2phOfFK4tVUMP5hf4dJJZvci8C8HnhpSM4ebLG9l0cFsObH/pk6H+k8vQzO1MMVJDAgjQg7iXxmn2KJY2u4LbDSJ8JCxoxpoSaZXqA3wkgbCzQNhpG2D8pJSFqZ84aNOHh44GNOBktiOoBNCN7mHjw+RnAQ2DUCd3O7uGDgIw4CPYVAvJOywkcDEOCjsKB4EWXTg404UwsVFS87NLJw0YaEAIc0XPH9zGmnADg8etT93keSKFgBYWp5mSd6evyldVj8sVEg6B5x6pFCwnwDhwrV1UjQeJvQa2+Uzt0XJW6DXZjs2LCrWF+aKdv6iPkJqybCKBbaZ7tPxw017ulq53PJZky5FBWzfjx36US8R4ko1ZgqjqYFftPT2TM3oNJm66s5vUJJ8/oOUjDW2nMlnk+3BuWCK78mhbtI3JLerAfrIX7S1Bsq/G/wBBAuf0+MQ1PMSLnP3JKEfYN0+1R++lvO94QocVSpsbfL+0yXeRcvQ2PlvBZZryDxQfwbMVypup/ST43Cri6eZf8xB72A5H6TJ4HjBQ5amx58v7TRcJxWWqtjo+k14c9sy5cNIC9zLCcKqEaU3P+0zd0cDTQkqigk3vbXXzk86O5iWI85fCFTYgg+YtG/Z56DicKlQWYA/MehmXx3De6fLuNweojUrIyhQH+zRfskIijHCjJEKBX2OIcFDAoRRQjsVAQ4CIeHw79ni/ZoWFGfPDow8O8po/ssT7LHsLUzR4d5Rh4fNMcJGnCR7BqZZuHyNuH+U1LYKRNgY9haGVbAeUjbATUtgPKRPgY9haGXbAxv2KaRsDGHAx7C0AAwcX7LDn2Kd9jhsLQjCzS9i1HeOeeUfOZ8LC3ZrF93XF9nBX37iUT7F2P7jW8Wx3dUzb2m0X16zH1Op1J1hftJUvVA/Co/OBMSZyM89pP4OzijUf3K9ZA0oYjBHlCAEkCzNVlvYzzU7bxpHrDWKwwt0+EGvS9DAdlQiOR5z6e+NERIsMbjWFOyVctWFL8LBl9OYgm02XYXgPd3xFQWLjKgO4Xm3vt8B5y3DFymqKsskoOzQ8T4kaVgo1Ivc7QHXxNV9392w+EI8b1dfT6ygFnailVnHnJ3QmDV82p5bg6y7japanqLtTI9SrafQSxw7B6Zjz29IzFixI6gD87/SQv1cE19vIH7+26kRy4pfP4S6FnGkDuAfdLigrCuvUfKSowOxB94inBIfuj5fKMPDk6Ee/9YDJgkULK/8Ah34WYTvstQbP8f2YCLOScUle1YfhP79044ioBql/T9mMZY7uJklX/E/xIw/fnaKOJp5j3fpACc0400o0Y5D94fKPFZTsR8REBE1KRtRlkxjQAqtRkbUJaYxjGAFU0Y3upOxjLwAF5YypcC43U3EsFYx10gyIfw2IXF0wCQKiDQ8j5GUMVhipswIPT97wPhq5Q3BtaaXC8ZWooWsAR+Y9DynPy4bZ0MWalTBBSJeGqnCEfWnUt5Nr+Ylap2fq8grejD62mR4prwalki/IKroGFjBdbDBefwsJo24FX5Ifiv6ys3ZHEMdQq+rgfK8hpJ+GT3j7mdqf8dItKgWNgCSdAALn4TWYbsUq61qo/pQf+R/SFsMKGGH8FAD+I6sfeZZHBJ9+CuWeK7cgvgXZC1qmJ0A1FPr/AF/pNMcTc2Gwgmrjyx1lzBrcX85txwUOEZJzcuWM4v7S/wBP1MfgOG5tX0HIdZbakC4JF7C35mWmqBRcm1pftxRVrzbOchR0AgWrUzMT1j8Zj85sPZ/MyBZKEfLITlfCHgR1oiiPtLSoTLOyxTOgAkSLeITADol4hMaTABSYx1B3APuE4tGM0QxjYZPwj5fKQvgE6H4/rJi8jNSAEBwQGzERhouNn+f95OXkbPARCWqDofh/aMOIYbr+/dJWeRs8AI2xfUfP6iN+2D9kRWeMzwAcVjWWVzxQD2lYfvztG/4rT5kj1B+kYrRDXWxPxk2HqSKviEf2GBNthv8AD3yPC1ZTkRbBhmjiDLtPGsOcE0mllDKS0KLxBupinGE8/wA5QVo4NChlhq5kLvGkyN2gBPTaHeHVbKRz3meotDeCO3wghi4riGViANRKNTEs58Rv8vhFreJiepM5KU0KCXJQ5NnJJ0WclOSBZMgKIt46hRzG0WvT110+ULCvIy8QmQuxXeJ3sYiW8aTIzUjTUgBIWkZaMNSMZ4gJM0YXkbVJEakAJneRNUkZeRO8AJGeRtUkbPI2eAEjPI2qSNnkbPGKx7PGZ4wtG5oCC7LKtXBI26KfcJeaVq2IVd2ERIonhdMHMq2Oo0Jtr5bQZRazEdCRLuL7QUk5k+kCYfiy1qjlQRrex39fjFJcDTD9GpLtN4Jw9SXqVSZ2i5Muq0eGldWjw0RIkLSN3iBo2r5SLZJIsUDrDGBfT0v8bQDh6mo8oZ7ommADYk3v6RwVsJukSinJAspClVGzA+8/URTWqLuPkfrNZlLs5dTYb7+g6mDFxJqkAHLbfl85K2ENNmNJa7Z/E2XEBELWsLKTmA0A0lc8ldi3Hj27hxbJlH4jbzJ5kdbbxamu8y9PGmxszJV5U3V0q5hrZc5Jrbi13C9RC1DiZaoEawJuMoUm5WwYZ7DYnUqpA/FKY5fc0TwccE9WjbQ6iDa1JgCQNLn1sOenKFO9DLdSGHVTcH0kZNweX1mlPyjG1ToFrXnGpJMdSUDNcKTy5E+nWUjV6xkSfPGObby1h8MbXI1O06stxYwGUWeRmpHYiiRqNR+fwlQ1ICJTUkbPGF5GWgKx7VJGXjSY0mMQpaNJiExCYxHExLxJ0BCVcUzbkylWp3lu0aUgADxeHgVqhoVA42GjDqOf6zXVcPeCOIcNuDAaYUwmIDAMpuDqDCNKpMPwvHnDP3dT/LY6H8JP0M11GrKpRLU6CiPHmpKdOrJc0qaLUy9QrKAbmQ4rGC2n95TcnlIMhJlbTLU0F+HDMRD4MEcMoZR+9oVU2Evxx1RTklbJb2mb4/2hKt3NAGpVIJCgXygC5ZugA1tB/a7tj3RNKh7dvE24T3c28uUA9lu1qYYkOgbvGLPXu3fE2JAYa38Vttrk2JAlOfPqtY9zT0/SuS3ate3uS8O7XsDapqb7jS/0mq4d2pDW1+OhgfiHZWlXp95SFOkzqrBlLGjbxElfxkgi5O3hHiYmZLEB8LVNOpoRrbn116Ha43F7TletO4s7C+llVNUeypiaddMrgMPPz3t0lTEcGqKb0KgZLFe6qlxZW3VK1M5lBsNNRpMBwntIVO9x0m+4TxoOt78vdNGLOpOprkx5umli5j2EcVKFPPY+0qsi/wAUJRW57umoQG2gA03a5Mi4lx8qtqafxiL92zXCX2zsBp6SnxPjz12NPCmwGj1twOoTqfPYecrU6SYdLk25lmN2YnmSdSTOnGOvN8HLnNz4rkq4OhXLZ8Q3eO2wFsq/yqLaQ1hqNQPd6TMBYqVZCL87qzAi0p8N7RUs2jAH+YW+BMNNVpVrd4itbYkXt6GVPPGXCZYumnDmSIf8XBJGwX2jmUgAb+L2B5+InynNWDWKtfMAwFjmsdiRy99o08Dy64eoyj/puTUpDrlVvY9x06QXXqtQK94lRAGHipZnpWAN72BYMSQS7BjodolOceSbhCXATatY6yN8IGBOx6/2lajxRXDMSjqoaozoVIVdbIBo1wLXLAXvoDG8R4qmFALEnN90DxHTYDe+2k0Qnt+5lnjce5HWoFd9uvKQyJeI1axDZe7T8DC9Rj1ax08hDOCwgGrDX8hJt0VKNiYbCqBZwCTv+kr4vhhGqajpzH6y+dQCOeoiLVtEnfI2q4AMSGMVhFqbaNa9wNP90G1cGynUfDUSVkWiC06OKGJAiJadacIojAaUkb0LycRbRgBcfwRagIIlDCJWwvhINSmNrauo+omqyzu6BiaGnQOwuPSp7LC/TZvep1l1bzqnDUb2lU+oB+cdQ4Ih2X8zb5yLiSUjiQPaYL6m0vYHCZtbEDqRa/oDr8bSfB8Kp09Qov1tLOJxS0kLuwVVFySdBFSRK2yemAg6TJcf7dAEphyGI0zE6E9EH3j57esA9o+2L4g5KN0p7b2ap69B5QfgHooc9QZ23AtdgfSYc/U1xE63S9DfqyfgqYsM4LkZb9TqSd/O8KcD7Md/TFQ1CrOWWmqpm1QElqrXtTXS2uvPaQcSx1OqAEUqbkm9treUr8N4nUwzE0mKk6EEAo3S4OhsdRfYzFFtrk6WRP8AwDz8Qr8PqikWFQUyrqpF6dmW+ZGPiRrFtdxc6QljuKYPFYYtV8K072pjSsjtf2Le0Sb2t4QAS12NgzFdqcNicKftCN4Ki/whVAqE21dSQCRqdrljqxtYTAuxdrLck6Ac7ev1jjFt8FFJq5cNeR+FrkMLXNzYdZt+D8PqVF8d1QjWxIJ6geXnK3ZnsoEAqVtSdh+9h84d4nxhaIyjV7ezyUdW6enObo4IY/1J9zm9T1zmtIvgsVaq0Usq35Ki2BJ5AX0nnvGeL1q1X+LdLbJqAo625+vOF62Lq3L5i991b2SOa6ageQlhatHGKykHPpZNBUW1vZY6W030Cg7TBm6yUnVen+9yfTRWL9T7vleCCjw+nVpgU3Lnk3Nm0uSn+mi33OvkdL9T4pWwxAfVWvl1BuBpcdQesoY/h74Q56LFlygudLWJ0zrzQ6WJGsvYLjlPEXWtlUkXIb2HIBu5Y66DZBb9MfqXqjyv5NayyXq+6P8AJpeF9qA1rmabD4wOOvw0njNXHolT/wBOWyj8dvF525C1vOaThXHar+CiLm259hPM/pznQwSnskLqMePTfsabtBxUUz3SAvUqDwoLX/qJIIUA21MFcM4Vk1fxVDz6X1IF9d9zuZJQwy0gWYlmbV6jasx+g6AQWe1ZR/Y8PK9w1us6GXLHErfc5eHBkz8R7GpPCjYPeoGU3Ap5CTpbUOCDKmIxvjWm7ul7aYjwh7/dVEC0yR/Mxv0tH8N7Sq+xt5H9YaWslVbMAR0OsyLPHL5o0/Rlh7oHDHsmYOPZKqGdhYXW4DMg8bG9wqA2FtZcQZlBFj5r19L6W6HWVa3BGpgHDMAFBtTe7UxcEHKfaQkEi41lGklS6qaT02RRRU2SpRWn97Iy2KubDxMDbpLoua+SuUYSXhBem1jH3DeFgNfh/aVBjlzsjeFlJAHiJZVABc6eEZri53tpA+K47UqErhlAANjVbVB/SPvH8pqjJS5RknFw4Zf4lhhSeyudRmy3uQOR9P0lTMevy/SRUKGXVmLsfadjdmP0Hlykl5OiqxJwnCKJIiKIsQRRABRHqL7SSlhr7y0iBdoh0R0sL+L4S2mm0izSvxOvVp0WejT7xgNFv/8Aa27AdBIt0rZOMbdIdxXjdPCpmqnf2VGrMegH12nmnGu1VTFP/EA7v7tMbDzvzbzg7iWNqVnL1WLMeulh0A2A8ozC1qbDJVGXXSqouw6hl+8PlMc8m/C7HVw4Fh5fccFv/lnMOn3h7ucl/wASqAWzHpYyOvw/u2FzdT7NRNVN9vTbbfSTrhcw0dW/q3/PUTJOl3OjBuS4KneneSrVuNY2rhip1t7jf8jEw1BqrhEFz8vWSS34QOWiuQ9aZchU1Lcvnfy1m47OdlxRAeoLudbEbfvpH8C4AmFXM9i1rsx2X1P7tAXaLttnJp0L93s73IZxt4Oajz5zbCCxK33ORlyy6mWseEH+L9oct0w5VmGjNe6r6dT+UytShVNySDqCSbnMfPrKGEQr46TZlG4++v8AUOnnCNHjY0zrcDppry0mDNmm37oWb/zZSXof9/0S4U2BzsQVGwFriCatXxXHI30OoPUHrLHEMeKhuL9NZRvfaVRTbtnS6Xpo9Pj18+Q9gO0rWKVMt2I/iMt9STcvrqbWAblbaRdoeGIqmrTsvs51uCt2UMe78hmHxgF6lvX5zR8D4BUxKoa5PdU9UXYm/Ty0tc8hYSzH0rc9ocLyUZ5RwvaLr4B3Auz74lrm60wdWtv5DqZuD3WDo3NkRefMn/yYyyFWmoVRYDRVH7284D4xw4Vtaoqtl9nKFFNf6QxFz585sy9Ti6b0+TLjw5erls+ED63Ea2J/iKQia93TtmzWuBmPUnkL/AXiLisx7t1CsdwTdD/QwPiJ5DlqTeBadNqbkISL3B5eE7+nuhqhXp1Vy5QuXxd2NwRzW2410A1J1Ok5WduUt3z/AMPQdPGMIqEeK8e5Xr0WokspugtrcX6WI56jQ84V4X2mI5+46/nKVeu9Jr1D4WYC4BLBVvcsLWO4BYW2tIa/Dwwz0beIF8uuVrk6gnY8h1PICVKmlt+ScoJ9vweh8M42KltbGEcRXUKWJAyi5OwtPLuE8VIO9su5Olrb3mjLviQO8utIahDoan8z9F6L8ek6fR/UbafZeThddHHDt58C4jEHFMcgyUmsGcDLUrW2Fxrk8+fKWkQKAFFgBYAaACdaLOqkkcdts68SdOgIb3Yiin0Jj0p3lmmgEYEFPCsefxEmWgw2I/MSUPOzxEqGio45X+H9p32o81PwMfnnZoARPjOmk7DcbNLSvqnKso2/+RRsP5hp1A3kh1laphgeX0+UQyDtP2Op4pe9olVqEZsw1pv0zW3v+IfnPOKuFbDORiKeo0ynZh1VvqJ6NhKTYe/cE5SbmkzE0z1ynemfTTqJPisJQx9MpUUhl1KnSqhP3lI5eYuDM88KfKNuHqnHh8o89wIXK3dtdHIzK1sttgrj7h5CoOvKS4+klTIrNk1KhmANWmBsGtYVE5BuQJ6SLjfZevgHzqSyA+GqOV+TjkfyMhVqmKyU6aWsLnKL21N8t/ZU6HLe19Zn1ldI3KcXHZ9iLCcDq1qmRNVBK94PYNvw336+XOb/AITwD7NSY0k7xwL6mxY9Ax5yTheEWhTVbagWJIPW9r+uvnCHD+OJnFKpZHPsG/gqehOzfyn3XmyEFFfJy8uZ5JfB5tx7tDiahKVB3ag601Fjp+InU/vSDMJWp3Iqg2bTMPaU9QOfK/lPXuP9l6eLXxDLUGiuBr6MOY/OeZ8a4E+GYJWW175WGqsPIzLk2i/Vz8nS6dwmqhw/Yp1+HmkQ6vdG9mql8l+hG6nyl1MM7i5VX/nQ2J940PvElwOEW5ak/wDDIu9NxmANreMfh1PjG1+Um+w5FYrmUjxkqSXpDlcf6tK33hrKJLfszVCWn3IFV6GXfMP6l+o0lR36c9rc/fLOMx9dSEqXuwBGguQRpqPWabs12Wy2q1x4jqqW282HXylmHDJ9yvqOrjBenuRdnOyF7Va481Qj8z5eUP8AFeN08MMu72uEG9up6D5wZ2i7XCjdKBDVNi26p/8ApvyH5TJd4KxzZstU6tmPhc9bnYzRlyaKo/n2OfhwvNLfJ+Pc9KwwWooqIc4caG/5eRHSQ1O8Qklh3QtcMOX3rt16TA4bHVaDaF0J3AYqD7hofWWMZxw1RZsxPm5YfAzzz6XJtd2n58ndhJJUNxzZnZlGl9+Y15DmZGmJsQb6jUMN+mvSRJiL7aHp909PfEqVQNdjzHX1tN6jS1ZFy5tFutxioikaXYklrCxuANRbSw2189ZT4djaguiC+9r3shIy5hbnY2nYfAtiD4NFW1z0LbADdibaDy6Ta8D4AtABiPFuL2NvMnm3y2Hnqw9LFrlHP6jrnB+l8kHAuz2QZ6urHxWOpv8Aibz8uXrD868SdFJJUjiyk5O2IViWjrTjGRGzrRYkBCfaYoxMBfb4ox8s1IbB4YiL38Brj5IuOi1HsGhWi97BK4ySDFw1JbBPvIveQaMVHjExUFl4m8grUA1jqCuqsDZ1PkeUjGIi99FQ7LdLipylMQneAggOqg5v5XTYE9fZ9JS4fwynRzGmgXOSxA1sOSg9BHipH97Fqrse7qiYyHEYZXFnVWHQgH5xRUi54CEwnEXw9g+apSHPU1qQ8+dRR/3DzhXF4Sji6NnC1EcZgRr/ALlYbHz/AOIKJkVJmosWo28Ru9M/5b9SPwN5jfmDE1ZJSoxvaDspXwLd7RZnpg3Dj208nHTz2MpDi+ekQVIe3dqqg2ufvIfu/wAy7HNPVcNxRKqsdso/iK9gyC2uYbW311BmcwnCqIqtVp08gJugJ2vu4X7l+Q+V7Sh4E2bY9W1HnuDezXZxlIeupZxpTXcKN9r6HU/nIu1/Fq6MaKq1Ic2++4/lI2X0/KaXEIWUhWZDyZdGB6iVamODp3HElFtqeJXRb/zW/wAtvP2TztLJwetQKMeSLntk5PM6ZAIzC4uLi9iRzF+UIV+EB0NTDkugsWX/AFad97rzUHmIY7Q9nKmEuWUPSO1QLtfk1vZP5GCsDh7nNQqZaqnwroMy8wL6E/yneYbp1JUdetlcXYzBLUZbKRUX8LDMR7tx7o+vhCBfIy+niX9RCI4fdkbKFcjxWfKtVhrlRjqlW97g6G3npBja1ZS3dlnRNWzJarTvpaoLb76jpeUOEm7jRdHJFcSsDn3H8j8DJsMrVXCqL3GU6cj9bxlNqmIcKNSf5dB9Zu+z/BRh1u6nP6g2999/+PXVixbcyMnUdSoKo9yXgfBhh0F/a38hff1bz+EJtEzjqR6gxRY7EfGb+DjNtu2NtFtHZDEtAQkS8WJADrzrxDEgIxHfzhXledebKM1loYiSLiZRvHAxUFhBcVJFxcGho4PE0OwquMj1xsEh44PFRKwwuOki42BO8MeKpi1Cw4uNki4yARWMkWsYtR7B5cVJBiICXEGTpXMi4j2DIrxe+gta5ki1jFqS2Lr01YgsASNj+dvTbTykoeURWMkWpFQ7Loec6hhZgCDoQdpWV5IHioZHhmqYYFaY72gRZsOx1Uc+6Y7D+Q6ekz3F+ya1VNfh5JA/zMObirTbcgLv/t+BM0waQ1cLdg6MUqDQOu9vwsNmXyMhKCl3LceWUHaMVhONE3SvzAUuRfb/AKi/ettf2h5xMVjWetlouzFl7v2swA2Kq+7J0J1N7TR47hyY6hVrMop1aJZWZB4auXmynY+8++L2Z4SlNc+7G2tttAfrMiweqjovqlpsu5Z4BwJcOtyBnOp8v7/v1LXjc0cJsSrhHLlJydsWIVixICEyj/jSdc9T+/WLEgFjhUPkfdOLjpGzoUFnG3nO0iTrQoLP/9k="/>
          <p:cNvSpPr>
            <a:spLocks noChangeAspect="1" noChangeArrowheads="1"/>
          </p:cNvSpPr>
          <p:nvPr/>
        </p:nvSpPr>
        <p:spPr bwMode="auto">
          <a:xfrm>
            <a:off x="63500" y="-860425"/>
            <a:ext cx="2543175" cy="1800225"/>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55302" name="Picture 6" descr="http://www.twiningsfs.co.uk/images/hot_choc/pic_options.jpg"/>
          <p:cNvPicPr>
            <a:picLocks noChangeAspect="1" noChangeArrowheads="1"/>
          </p:cNvPicPr>
          <p:nvPr/>
        </p:nvPicPr>
        <p:blipFill>
          <a:blip r:embed="rId3" cstate="print"/>
          <a:srcRect/>
          <a:stretch>
            <a:fillRect/>
          </a:stretch>
        </p:blipFill>
        <p:spPr bwMode="auto">
          <a:xfrm>
            <a:off x="323528" y="1844824"/>
            <a:ext cx="3867150" cy="2743201"/>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给你的学生一系列的问题或任务，然后让他们来选择自己想做的那一件或排序。</a:t>
            </a:r>
          </a:p>
          <a:p>
            <a:r>
              <a:rPr lang="zh-CN" altLang="zh-CN" dirty="0"/>
              <a:t>问题和任务应该有不同的难度水平</a:t>
            </a:r>
            <a:r>
              <a:rPr lang="zh-CN" altLang="zh-CN" dirty="0" smtClean="0"/>
              <a:t>。</a:t>
            </a:r>
            <a:endParaRPr lang="en-US" altLang="zh-CN" dirty="0" smtClean="0"/>
          </a:p>
          <a:p>
            <a:endParaRPr lang="zh-CN" altLang="zh-CN" dirty="0"/>
          </a:p>
          <a:p>
            <a:r>
              <a:rPr lang="zh-CN" altLang="zh-CN" dirty="0"/>
              <a:t>如果你想要根据不同难度水平给它们排序，那就要提前确定好</a:t>
            </a:r>
            <a:r>
              <a:rPr lang="zh-CN" altLang="zh-CN" dirty="0" smtClean="0"/>
              <a:t>。</a:t>
            </a:r>
            <a:endParaRPr lang="en-US" altLang="zh-CN" dirty="0" smtClean="0"/>
          </a:p>
          <a:p>
            <a:endParaRPr lang="zh-CN" altLang="zh-CN" dirty="0"/>
          </a:p>
          <a:p>
            <a:r>
              <a:rPr lang="zh-CN" altLang="zh-CN" dirty="0"/>
              <a:t>如果你这么做，这会让学生更容易判断哪个难哪个简单。这对你的学生来说也是很有益处的，或者这也可能让它们做出低于自己能力水平的选择。</a:t>
            </a:r>
          </a:p>
          <a:p>
            <a:endParaRPr lang="en-GB" dirty="0"/>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Choices</a:t>
            </a:r>
            <a:r>
              <a:rPr lang="zh-CN" altLang="zh-CN" sz="2400" dirty="0"/>
              <a:t>抉择</a:t>
            </a:r>
            <a:endParaRPr lang="en-GB" sz="2400" b="1" u="sng" dirty="0"/>
          </a:p>
        </p:txBody>
      </p:sp>
      <p:pic>
        <p:nvPicPr>
          <p:cNvPr id="54274" name="Picture 2" descr="http://t3.gstatic.com/images?q=tbn:ANd9GcSDmh8azqBWsAHZGi6HxW1HFJ86M6Lpiq3IPr-JUOflEaURHdQO"/>
          <p:cNvPicPr>
            <a:picLocks noChangeAspect="1" noChangeArrowheads="1"/>
          </p:cNvPicPr>
          <p:nvPr/>
        </p:nvPicPr>
        <p:blipFill>
          <a:blip r:embed="rId3" cstate="print"/>
          <a:srcRect/>
          <a:stretch>
            <a:fillRect/>
          </a:stretch>
        </p:blipFill>
        <p:spPr bwMode="auto">
          <a:xfrm>
            <a:off x="511774" y="1946574"/>
            <a:ext cx="3778294" cy="234652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为那些完成作业的人准备一些延伸问题或任务。</a:t>
            </a:r>
          </a:p>
          <a:p>
            <a:r>
              <a:rPr lang="zh-CN" altLang="zh-CN" dirty="0"/>
              <a:t>我推荐的选择都呈现在我所有幻灯片上延伸问题上了。</a:t>
            </a:r>
          </a:p>
          <a:p>
            <a:r>
              <a:rPr lang="zh-CN" altLang="zh-CN" dirty="0"/>
              <a:t>另外，我给完成作业的同学们创建了超级延伸活动，高级延伸活动或甚至太空延伸活动。</a:t>
            </a:r>
          </a:p>
          <a:p>
            <a:r>
              <a:rPr lang="zh-CN" altLang="zh-CN" dirty="0"/>
              <a:t>利用布鲁姆分类学的更高水平知识，来创建你的延伸问题和任务。</a:t>
            </a:r>
          </a:p>
          <a:p>
            <a:r>
              <a:rPr lang="zh-CN" altLang="zh-CN" dirty="0"/>
              <a:t>你也可以引用哲学方面知识，特别是要求学生来分析理念时。</a:t>
            </a:r>
          </a:p>
          <a:p>
            <a:r>
              <a:rPr lang="en-US" altLang="zh-CN" dirty="0"/>
              <a:t> </a:t>
            </a:r>
            <a:endParaRPr lang="zh-CN" altLang="zh-CN" dirty="0"/>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Extensions</a:t>
            </a:r>
            <a:r>
              <a:rPr lang="zh-CN" altLang="zh-CN" sz="2400" dirty="0"/>
              <a:t>延展</a:t>
            </a:r>
            <a:endParaRPr lang="en-GB" sz="2400" b="1" u="sng" dirty="0"/>
          </a:p>
        </p:txBody>
      </p:sp>
      <p:pic>
        <p:nvPicPr>
          <p:cNvPr id="53250" name="Picture 2" descr="http://t0.gstatic.com/images?q=tbn:ANd9GcSf4b4yedWXMnmE9ouBqPU551d-7dh30W92iSwLEfR5b54lqAB4"/>
          <p:cNvPicPr>
            <a:picLocks noChangeAspect="1" noChangeArrowheads="1"/>
          </p:cNvPicPr>
          <p:nvPr/>
        </p:nvPicPr>
        <p:blipFill>
          <a:blip r:embed="rId3" cstate="print"/>
          <a:srcRect/>
          <a:stretch>
            <a:fillRect/>
          </a:stretch>
        </p:blipFill>
        <p:spPr bwMode="auto">
          <a:xfrm>
            <a:off x="344771" y="1555677"/>
            <a:ext cx="3750350" cy="309746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211960" y="1114425"/>
            <a:ext cx="4523920" cy="3139321"/>
          </a:xfrm>
          <a:prstGeom prst="rect">
            <a:avLst/>
          </a:prstGeom>
          <a:noFill/>
        </p:spPr>
        <p:txBody>
          <a:bodyPr wrap="square" rtlCol="0">
            <a:spAutoFit/>
          </a:bodyPr>
          <a:lstStyle/>
          <a:p>
            <a:r>
              <a:rPr lang="zh-CN" altLang="zh-CN" dirty="0"/>
              <a:t>这个技巧我是从我的朋友詹姆斯•怀特那里借用来的。我对它的诠释是这样的：</a:t>
            </a:r>
          </a:p>
          <a:p>
            <a:pPr lvl="0"/>
            <a:r>
              <a:rPr lang="zh-CN" altLang="zh-CN" dirty="0"/>
              <a:t>在你的教室里开辟一个空间叫做“神奇墙”，你可以通过用粉笔在黑卡纸上涂色的方式，让它看起来像一堵墙。</a:t>
            </a:r>
          </a:p>
          <a:p>
            <a:pPr lvl="0"/>
            <a:r>
              <a:rPr lang="zh-CN" altLang="zh-CN" dirty="0"/>
              <a:t>当学生们想到问题，却没有足够的时间去探索这些时，让他们在便利贴上写下来，然后粘贴到这堵神奇墙上。</a:t>
            </a:r>
          </a:p>
          <a:p>
            <a:pPr lvl="0"/>
            <a:r>
              <a:rPr lang="zh-CN" altLang="zh-CN" dirty="0"/>
              <a:t>当学生们已经完成你在课堂上布置的功课时，让他们从神奇墙上取下一个问题，让他们和伙伴进行探索或写作活动。</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Wonder </a:t>
            </a:r>
            <a:r>
              <a:rPr lang="en-GB" sz="2400" b="1" u="sng" dirty="0" smtClean="0"/>
              <a:t>Wall</a:t>
            </a:r>
            <a:r>
              <a:rPr lang="zh-CN" altLang="zh-CN" sz="2400" dirty="0"/>
              <a:t>神奇墙</a:t>
            </a:r>
          </a:p>
          <a:p>
            <a:pPr algn="ctr"/>
            <a:endParaRPr lang="en-GB" sz="2400" b="1" u="sng" dirty="0"/>
          </a:p>
        </p:txBody>
      </p:sp>
      <p:sp>
        <p:nvSpPr>
          <p:cNvPr id="52226" name="AutoShape 2" descr="data:image/jpeg;base64,/9j/4AAQSkZJRgABAQAAAQABAAD/2wCEAAkGBhQSERUTExQUFRUVGRgYGBgYGRcbGBoXGhweGBoaGhcaHyYeGhwkHBgYHy8gIycpLCwsGh4xNTAqNSYrLCkBCQoKDgwOGg8PGiwkHCQsLCwsLCwsLCwsLCwsLCwsLCwsLCwsLCwsLCwsKSwsLCwsLCwsLCwsLCwsLCwsLCwsLP/AABEIAOEA4AMBIgACEQEDEQH/xAAbAAACAgMBAAAAAAAAAAAAAAAEBQMGAAIHAf/EAEsQAAECBAMEBgYGBwYFBQEAAAECEQADBCESMUEFBlFhEyJxgZHwFDKhscHRB0JSkrLhFiNygpPS8TM0VGJzohUkRJTCU2R0o7ND/8QAGAEBAQEBAQAAAAAAAAAAAAAAAAECAwT/xAAlEQEBAAMAAgIBAwUAAAAAAAAAAQIRMRIhMkFhA8HwEyJRkeH/2gAMAwEAAhEDEQA/ALBJ3UpyHwqb9tXzib9E6b7Kvvq+cBp22UiWhKFTFTFYUpBAuz5m2kEGsqH/ALsr+LJ/mjj5NzGi0bn0v2VffV84mTubTfYV99XzgRG06gf9Kf40j+aJxt2f/hFfxpH80XyXxohG5lL9hX31/OJxuTS/YV99fzgRO8E//CK/jSP5olTvHP8A8Gr+NI/mi+UTxqb9CaX7Kvvr+cbDcem+yv76/nAx3kn/AODX/GkfzQx2Ftz0hMwlBlqlrVLUlRBOJIBNxbWHlCywP+hVNwX99fziRO5dPwX99Xzht0l4klzY0yTjcun4L++r5x6Nzafgv76oe4o0xQCb9DpHBf31Rn6IyOC/vqhyVx4DAKBunI4L++Y9/RST/n+8YcCPYBN+i0n/AD/eMejdmV/n+8YbkxoYBSd3ZXFf3jGI3el8V/eMMyY2SbQ2Fg3fl8V/eMar2JLAzX94w0JjRaLRNir18jBkpXjC5dUofWPjFhrqUEudIrVXLZR827IzulRnaq79YxEvbcwfWvAy2B7+UC1Ch3xnyqDhvHMdsUNt2NtLm1KEKVY4ntwBPwioM+UPdyr1svlj/AqGOV2tLNkT3qqT/WH4TFf2Vu7Pq1rElIZJJUpRCUpDnNRhpu4t6ul/1R7jBG723KYUlTR1ClyulWVdIhOJxaxH7vYxjj6t9/n9nrw3MfRPVbl1SKhFOUArWMSSFApKdVYsmGv5iNtqbkVMiUJp6NaCoIeWsL6xLAW52trFnl75UUypBmpV0UiSJUgrRj6wzUpA7Et2HJ402xvpTTKaRJC5nVnIXMKJaZZwpJLoSHSCDhIHK8XWOv5/lryz3wgrtxKmVLWtfRfq04loExJmJTm5T466QTX7rKMijRKkK6eeMWLpAQpOHF6r9QAKTc8Idby750s6lmyir0ha7S1KkhCpY4qVZyLnqgRrV740yq2nWmZOlypMkoStKQ4WSxBQoF04QBF1N6SXLqs1m6U+mMuYsy1I6RKCULCmU+RAyNjHTd25jLrB/wC7m/8AjFN3u3np6lMhEsCZOTMSVzhL6Nw+QS5Jdxnw5xcN3h+srP8A5c33Ji4fL/f7MfqW2ezrpe6MRUtEa0QIqZxjtt5zVNYI99MvChM61jEMzaAGak+IhtD30uN0VUI6efjAKTifUXHjAlPvHJUvAJqCq9goE25DzaGxaVVMeekiEdJtVE0JMtSVhVklJBBgep3rkSgFLmJCS988lFJy4EEd0NizdNGpnQj2XvRT1ABlTkKewuAXyyN8xwhdU7+0yZ5kGYcYVhNizgsetlDYtRnCNhOino35pCVhU9CSkkEKLG1nHEXs2YjWp3/pUlTTkqCSE4geqSUlQZWRFiH4giJtV0E6NjMtHPdnfSpRzVF5hlsQBjHrcwz27YL2r9JdNIXLQF9IJicQWkjABzu48PcYuxa6hAIhHX0uI2EE0m2ET5CJ0tTpW9+Yz7b27ojmVMSortVSlJcwunovDivmlR0hRPRHKgMlu34efdD7cVjWyv3/AMKoQNfXz2Q83Ef06U/+b8KoY9Kpuza8ypsuakAmWoKwksCwZnEMDVSCb0Mpzf8Atp0I5S2EFInxmu0ysOZaJJ/6GR/HnwVL2WhWVDT/AMefCumqOcWDZ1WIsiX9SsG7A/wNN/3E+M/Rgf4Gm/7if8osKa0RrLrwVRvxh/UpJK3WYgihpnDH+8T/AJRYtg0c1HTKmhAXNmqmskkgYgLOQNRE8ia5g3HaNTGT2zcrUNRMZJPCOGzdpT5S+lQtS0lRu6lJZSXZJUxyJDgW4mO218xkKOoBPgIrm5uxJU70qWCFSSp2AbCo3KU6YeqLCJ2suWSN462QhBl1C8N8KQSSlmsQoXBGXGIanbM1cpEsvhSMOZBIBURiFx9ch+Q773vPu3Jp5mBRY5iyjbu90JBTSP8AMeyWv3vE8vwqsUe06mUCJc6YgB8ICiAzFw2V8myiIKUkgoxJf1mLvYAh2Gd7c9YtQpZfCb3Sj84JRSo/9GeeyWPY7xfJFINMoJBSVhRJxDINbCUtq+K2jCCV1C1JSggslRLEA5kHPg4y5m4eLl6JwpajT6qP5YmRs1ZNqSf/ALB/4w8hQpVKManxBKuGabvYP3X4x76GpQDpJUMzqTc3N3N8+UdCTsmc7ikmd8wfKCE7PqQbUn/2kfEQ3RziZs1S3OAhRIIIfLLC3gx5NG0rYs4hsKmtkFXY6jXW/Mx0tNDWaUqA3Gcv+aI58itSH9Hk/wARf80N0c+O7c1Sgro1EAMQQb6AO3ARFtChmyQMaCmWCSkKFtLaE6RfVzKwDF0FOwD+ss2F/tRP9IMhKqGSoAJcIU12dQST74bon+jKoKqBlkMmarABkEkJLDveLHPnMzRVtxcY2ahaiMKpighswlPVLntBPfDBc6LlfaJKkXMAzzE0ydzgSaXjnaBVm/KHW5APpsr9/wDCYRzDe0OdyP77LP7X4DEw+UW8c4lT+rBUuZ7IXSjaCUKjVjRrKmNrDSjqmhDKXBcmYQYyVaE172eJ5NXrCKnnZa9sGyp0WVlY6WubWGMiutFZkzBB8mbG5UN580KSbO4NvhEP0Y0qZchaU9a5VjJuvEAS+TMQzHLnEaFBvLd8E/RtLKKZUtSwsoKkkjJKhYofIswi49DmvkpUokgFm90CqpktkPAQZUq6586CNMIMaUIqQIiwCGBRA0xETSIQlo2QI2waxJLTAaNwj1JeN1pEaNBXikwLNyYwekQDXRKhNXjqL/ZPuhBv5MfZcr/Tl/hF4f1quqrsMVje1T7Mk6/q5Z78MZ/4sZuHtMK2aJesqYocmUMQv4wwKtYRfR7PelmS7/q5gN2+sDowOY1eHq84ufUaY4imL4vEi84gV58+MYVDNXm8OdyVPXSh+3+AwkWYc7hH/n5X7/4FRMflC8culmCUrgOWqCEmNqNQqDpZ838vCyWowbLPNucZrRhJmX1g+nN84ASLgPcg6HLkYKpz2+F7xlkzlHWDpCuMLUZ6sz/CC5M3t9nwjUZH1E49Eux9VRHGwMHfRtMUuXUTjLCEzVlSSD6wsym0t8YBRM6qjnZXfYwT9GACaZct1EowghWaXdQS2jPrx7h0x6LFVzRjV2j3CMlToF2hMaYrtH4UxGifF2GUyY0Ule11zJpmBZstkoe2HK/M/GLJV1BwE6sfdHM5c5EtZBSCp5aybPith15nSM2+1dVlzsSQRqH+MboVC+lWAkAZNEvSGNIMUXjzFAnTGNkTYAlSw0L6mdaPJlSRYwvnL8iJQNVKse+K3vDUNs6Vylp9xEWGeu0VXaMoroZaXzQkD/dGKsHbkUKPQDPBJXMmEKvbqu3YWVeDVC8Idw57SZ8pBJQmYlSSQx6wUCGPYIeKd2i59R40RsI3WYgI52jAimywIcbiD/n5X7/4FQpIhzuXaulX+1+Ewx+ULxyeWYIlwMhTwdT2jbSVCPABz2ZxEdrjJIGYBxcPOkS1e1EoIYXyLZ58YlkzUzLGWgqzcgBTWuRmHvdjra8T8rRVJtJK0kKNg+bkjtAHIHOLFTS0nJhlzL2OXfnFX9AKCSFO18IH1e3Mk2z+EM6Tai8GKz2KQWHEFPLTgzxLpDdKxiYs40tceffEqJl7f0hfS1vTdVaeslTODmxybsLc/cyMu48fPfDiCpSwXSr1TY3YsbFjxYw93GojIkTZShdCyMQ9VQLNfVXHjnrFenSD0a8PrBJIdrkBwPEND/culVLojjWVLKlY3v1wtjc3yYNyPGN4on2lN/WKHP4JiBEyJKq61n/N8ExiFwAm1a3o5ansSC2ebRzdVEpVQudmE9GB+6lLt4RdN9arAhKuD+8CKtT1XUPWHWzAJjFt3tV22NtEKljtI5c/nDDpzlFN3bnjEEhQwsSAA1w35xY62tTLSSo2jUvpBVRWhCXVYOA/baJUVIUHBeKDvBvUlSWSerygvdmtmKlpZwCU3Lm3H4ZQ3sW+YswJMifHn42gdSrxQNNNvyiq1hHoSHcMm7Z2Uq8W6YIplaR6Ikf5VD/coRirEm5CkmXOD/rAU4ssnIHA5jIw/KGhZ9Hs8LpJ6iBjVOBJtiAwgAcWt7IbLEay6iBSeHGIlJghYaIlJjCo28Ibbnp/52V+9+EwqVDbcv8Avsr978KouPyheOSyOVs4ORMSlJxXOjlvb50gCTHldUdVmFvPzjetqD9LAAFiXJxatw7fygiiriFEg3KW4e3T+mUAJQCQBcmwew98MKjYE1CMagEgAZKTlxZ39mcdLIHn/FxgxFeMgsR1gGNuLav8IVyNoJCnNiXGpBQoXF3fhC6ZIwhJIOBQJBL3Dlmg7ZSASQ6Skh+sOF8Lkhv6Rjxge022cM0YQ4AzY6gZdg8X74tkibjSFcf6jz8opNFN/WGWPVLMSzhr58M7nlFv2eQhOHEokB3Fmu5HDj4RhBdd/YTf9OYctQlR+EWbdqeTR/rElMwKZYKsTkKACn5gN3ZnOE06tCAFkglJS7/ZJAL24H2x5utXhUiYOkTNUmZhK0vdIX1Qp7OE8AAzRcftNGhnjEv9r4CJkHV4UTq4CYpLjESeWn5RJQV5xYF+s2INlhdve9oRS/fuU8hhmbd+IRTNm0ucXreggyFHUGWb81NFWoJgTM4hozSCtiyxLmof6xI8RFh29svp5WEKwqdwdH58oQSpwVOQRZlpPj1feqLhjizntPtyKpolS5glTAXxX8bkHXjFwpkFJUqVNH1VS0mzj6yVcLmw5RvvogYEkJdROfLXTs8IqOzpEwoVhmAEn1SS/tz74K6Dsva5w4ZllXAv4AHKDprAxRtnqQpYm9IywcOEhTO3rNx484uMqc6EnVheCNphtlFWoKeXNlYFzAiy2e98Z0e0WGsmEJOFWE6EvnHO62mUgnpHxAK9qnce+IsdH3e3XRKkzFSpmMrIUpLBnGqdRa2fhHi7GKj9GW9CkVPRLOJKsvc0dD27RBCgR6qrj5RvKIThAJjYyRGLIy4REpfCMcA8wQ03KP8Az0rL634DCHbFd0UsrZ2jX6MdrCZtGViUcRExgMiMCix7GPjDGf3F4o9On3wDXruQdMos+yaFCkKxW56iK9tmlwTCk5+/gY3jfbTNk04DrUOx3y1yOcWeTMCycZAKmAcCxZgCWIAyGmmd4qtLXhIUkg3sb6WguvrShKcJIKg5Id2HN8mPANFyltDDeSUpSQgEEobqMf2QxdmDkQsVsVaULOEAJ9a5JbIsdQ/nOPZ9csy0kC6ixVqeR4jt1Eb7N2tMSSH612cBgB1mHMlx3wksgP3fWErSdFMnmXb5i/AGLNRVuBRllnJLWzAbLi7vFPRO6wmAAF3SBZmDn3+6Hsup9JKVJsUO51sLAkNmHjFQ52rW9LSzUkKCkoJfIulOIEDMXAzhvuxhFEFplJlGYoKUwbEThc62dwBoG4xVaVExapifWUE3luUhdiT180mxbnD/AHcnn0UdfEFqCk5sA4QE9YP1QgZxYUPt3CrEnGEO/WOfrW1yex7oGTtJSVN1SqyEm4JwuDf9oHMawLvBs7pJwmcLJuc8ZIsx0c90MBJRNlIZIxO4LdYHLMcSeMY2Pd4aoinZRupUsZftG/eIR0lpmmXvFoY7UqUqp1II66VghtMJu54kFUKKdf63naLVh+JIQkEZkIbtxCLOdfN4odZXFJfVKbOclC49sWym2sJhfjfEMsv6+2LOM17taj6SUpGvxFxFCRu+sLBmImJZSQ4I1ISGL8zHQkVQJIv8oH2kn9Wo8ClX3VA/CAB/4R+sC3sc0hs+JOr3fthoqyeQEb4IS7x7RMtBCc20JeHOE9h9pbbQsGXxyPAi8J94UKbEVJJKQbcrfCF+zuupz1iLl+Bs14Kr6pExLpThSAzXzSwLciXiaahDu9VBExNvVWT4hs+6O8kekUqVDNIHhrHA6gnpVEMRZmbJ0s7atHZ/o8rz6MArLhHTrKKXQYio4sISCSG9Y6X0+MLKxYQCTpF0qdiy5twVJfMAsDcFvZCXau465gITNDHQj5Rmy/SqnWnpZS0/aSWDs/nhCT6JlEbYp0l7dL/+a4tNNuXVy1dYBQGRSR7jB26W5a5W1ZVRgKQMZVwcy1JOvHlrFw9Uy4rGytlT0s8pXYACNIh3i3NnrZcuWs2yLW7C/PKLfI27Lb1k9z/KDU7cQ1yG7DEmum3Ndl/R9U4sS5JAGQKk56a5ZQ9O4s+5VLQsqsSSkHxu+mmkW87flvnYcomG8SHzPh5aNdFHn/RzPXhCBLABJYn5BngiX9GU4+sqWDchQUqx7hlFzRt6X9r2QQnbcv7V+z4RPQ5+r6J5rpKZqM7+sOr7bw92fuB0VioFJuoOWfU5ONNYso2unPFGHbCftXHnOL9CpbY2P6GlFQVhQlLuMyUm2G9m0vxgbd9Y9HEwJKOlWF4b4QHDYXsxYm3GHG9m0EKpziAWjEgqS5DpxX62nbAyVFEmUgpLD1SQxKCoqSGdg1wwta1mjINpdgdOAvpMLFTWdi+d7ZPB0rdZCbg3vpbweNdi1iRKAdi6j7TpBiqu3rDxi6kRR9+9izUzELRi6MJZZSC2ZbE3cO+KuiuEuYVHEQz2Scvh2x03bM0KlLZQNvziq1lOEyalWplYedzGb1dq3UThNUooSshaSAyeIjp2x9jJ6BAIYlKXBtdr27ffCHc2mCL+r1Q1+P8ASLWJ4+17Y1NIjG70sF2J/eVEs/ZiFJKWPWBGfHW8ehY0L+ESA84oxNCmwZ4Bqt16eYevLB7z84OUrn7Y8J5wIXJ3RpkggSk8cyfjHNdqysK5iRkFzAPvH4NHWVENxjk225jLm/6kz8UZvVgaTJXMkzyEgpSJUxSgR1cbYQw5k9kGbA3lXTnD9U5j5RN9GtUkqqJKwT0oSogsQoAmxfP1nh7tPcOUvrIUpBPYR8/bFs0Heyt7gfrZxYKfbYXyjlszdGpk3QoK5Ox8DEB3gqZBZaVJ7QR7com6OzJrAYO2XNeaOw+4xxWn3/VkQ3fFv3G3tE+rlofMLt2IJjUt2KPKlluF/OmUG0qTztEEqjOG+LwtnG6CRa/gRHJaYCzBwO0+HwgyWbM6T4jsgBCHZhcdvnjB8uSq3te8WJti1jK3t+cadMXy0v5eCphfn3N5yiMT7sAII9p5j2iVzoYiTMLH3RshR4CA1r6UTEGW747Dm3Wa1w4SRA9HMT6NJwMUP1BicpGoVzfMaF4H25tFUlKZiQThWk8AMwMrs5jNlJWmnldIUuS4CGYZZtkqz6u8a+gypvVz1OXaYkYnIGNKNJwc3PPUxKVHTOIBq7F0Zs9rdsLqiQTImYzcp90OUSipYck9YefZEe2qcJCwMrfB/ZCkQ7LlFMpOTloL6XSA0nqp5DSPEJc2UDpbOCDUTyMj8YkVVTB9YeIgISQ2f5RGoDMF9LQUaa+YdYz05beuOxxAKFMXJJyfOCPRwQ4tb7UJRrM2ku7r93kxRtoTX6Q5uuZy1i5TdmqKSxB7fnFJrUsVi1lTMu3jGZ1Yzc6oAmqUzEJZBCsrseqT1nA7rRbFbxLGZHgPhFU3T2SqaqZMRdMmy2OQW+EtZ7hrQ9Vs8HP3cO+NZ9Bw3rUNBzjSZvakhlSwQRrce2BEbMB7OPW90Cz9mjPMjIBKj3ZZxnZ6eVUmmnEtJKDxQQB8oafRxsYI2nJUlZISJjggA/2ahob5wslbJHAJPe7+EWTcKgw10o3t0n4FRrG+y8I5RUA97QR6Wpru/wAGiRFAWBVcZ6xN1RcIftJaMqipqg5HF3WgyXUgDIny0aJXZwjzaJZSybBIPd5a0VHkycklyS+VyIymUNImRQBRxYPACCvRWa0JEeyQXDtGJwuXIHnlA8wknNoHUg+fPOAH3kk9LJ6NIKlKLAAcn1ItaNKDAKeVhJLkuTqxIfstxNmj2t2cKgdErNQWU3brJSSHPC1xweMopJRKloWMKkHCRo41TyLvfKH0ppQTRgA7feTEiiOULUIISL9jxr0p1DiKhzSqeakBi3yMLdt1XXmCx0tx5xvsepPSBZslIz7bDzyhLNmPMOIgOX7XN+2J9EOZ5SGScwB7so0EsZho9rNnlUwnFmzPwYNE8vZihlfv58YCOWoOSwfxiaWEk3APZGo2aoHXg2YiVGylZ4vOsXVGehAGxLdv5xLKVgDXPnnEapKwoXtkfzgmW4DliPN4QB1VeQksC8c+2gp1TDoVLPkR0mbMGG4Dng8c72tL6039uZ8PzifaxvuPtJUqZMlEMmckEF7Mkku2SsiL5RcBh0JOfhlHPdgUa1zQQo9X6pfMggNZsyTfjF1kU0wJcv1dW0bxb8oufUbrUSWci7tpEcyepJuQW5ebRkyUpQcF7sw46H2e2M9AmrT9YciL93tjCoE7VWFYWB7R+cWPcyoUa2WClrL/AAKitKplBwUvk2TjvbmDD/ceSsVsoklmW4LfYU0ax7CpZQGcSKI0AvygWSrPhBiJeXltLRtluEMA485xr0igQyc8yGgtAEb2A4v7IAWWtRLXbg2cQz6wlwBlDDIaHnERSDmGfhlE/CkkyaSrwHnxjYy3DtxMNzIToPZ50jYISR2f0ziaFP2+mcEAyhiWrEkNmAUnEewJc9jwdJkKRKkIJdkIILaKGInQnrFVzGb4TzIEqYhRSZcwFwWIsxbTXIw0XSJMuUqW+AhLAhmzdLC1i4aGvSg0VRCAAAw5eyAqqZibFZrW7c4bJQQMOFBHNUwf+FvbEa6J/qI5DGpvaiJYFc6rASkILJdy9ycs49m0gmC4JfNuPHkbwarZj5pT3L+aYlRRkZJAy/8A6J784CaVtFkJSQCE5Ei7aD2xvK2snI2bkco0ErLqjvXL+cSJph9gdypVv98a9oLFQlQcEP3x6guH4edIFl0jEMFADTFKPvXBQBswVbnLbjljhEeKzJ9giFQWBa3hft8PfBK3dwlQ1Pqcf2+cYZdyejmPyCb6fahpWstQKVOGtnZnjmm3ZeGZOAb+0W3gn5x01iBaVNyL9V34axzveiiWhcwqSpIWpShiDEpKQMsxcGJ72sB7hUk2ZULCCGQjpFvmwUAkDR7gvw1i+yksVFje5Ic8NOEc43D2kJVUQUk9KMIZTMcQUH4i2UdNKCQ+TsRmG7dDl7Y3miJMxDFXDllG5wsWzYat50gNSSn1sQ1Is3jEqalLO7OHYXHERgeTpaCQSHFhrDHdJY9NlpA+21g46iixhb6Q2TEfDi2vZDLdYg1slYyIUH19Qm47oY9hSulBUM9eGg5Qxky765QDSVDFrNrDaTMcdmvnuiwSABuzON2yGUbywOAfnHs7nFEC1Bjy8B3cIGEwOGgpR7WiFNCBkCGfWAxHMRtizI8IkloOZBPl4xKcrAD4RBX95y5YNiwTVIN7LQlwbZeRBdFvVTpo5KJoLsGwl7s59UuAPyiHb2wF1CgETMLJUDYXCxhNtAPlCml3Nmy5nSkImBykJViCUpJJUABoSSX5nlEinsnadMoYgpkmyTjPWJyYYnvfMR5WbXp5bAmZ6wRZS7KZwHdidO20KafcZaMRQUBK/qEFWE2fCp3c4RnAP6GTAoElE7rY2UMIxav1iVdhOkVFnp9tU68XXmAoVgIJWGWzsdHu0eo21TqQViZMKUllHF6rFjiBDgdsV+r3MnLUTLKJAUQspQCcS7hyvEC18hYcIA2hunMJxHCQVlS8JZSusSAXFgMRHO3CKLtT7Tp1h0zJiha4dhyUSnqnkYMlz5JIacrrEhN09Zs8PV6w+cUCo3fXjTNQnAot0qDNJSpLDJk9U8yY2qaOoVMCpc2UkpStIlpM2yZhdWEMAP6cBDYu8jbVMSAKg3xMOo/VDqth0jc7Zp8hPJLOwCDbiGTccxFAlbCWJSEy5RROlElC1zTgIV6zpvcscmiNe79SEgrwLUjEUqCwA5wliWScJwqB/aijoVLtalWWTUpJ4EIB4m2EHSGSFyXA6UOXA6qHJGekclot3CoHF06JoWVCakJIftKweN3j2VTVITiAHTFK0qmGbLwlKmDgqOblaieKvBsdaNbT5GdL1zCNM/DKFG8lBT1EgjpZYP1FAIDqIsHfIxzWTQVKZiDUJnYUoMsCWEKSyks4+qzl7XtyjaTseqGHDLK5SP1brKHUgku6ArELEDDy4xbDZPuwkJq0hYFlixexBAJAyJZ/Nj1aaCUhaXdPDJQ0sHJ7o5xR7vzUz5B6GagYkuTxsCARkHcgk5HlHSpIShKUJCy1nL2PMqz1tDL2lCzjjSkKcHIM57e6F1ChRSStwpJULcAW4Nz78oL2tIOZH1uqpJPdi/eaBJkyoKuumXhJAFyCOb6gtoTwjGlb1K5aPWJSdNbcGHfDfcxChXS+tiBx6ZDASIXTqckALCQrNKndw+kM9y6MIrZTAXxjM5BCgLd8MepeFNPPe2XD9nj7od0i0qDeeMV6hnh06Wy5ZvDP/iCgoJRo5c3AzbLnnCKaITfCxDu3h+RiYo5jj4QOiuxs5AVqRYd3fBArgODvl5741pGpSGd/ZGyb30uIgrphIBTyOfheIk1di4Zmbvtl7YA8S2DaA2f2wLOUyjbh3xJJrEqGpDaaRo4IbEbG2XHwhoSIQACwv8I2AYXIs3nxJiHEMTONHNs8niSYpyp2LHzfsgJ0zw7ADJ7u8aYVMbtfSBzIDOFOCzNoGt3fOJ1FQDlyBfLJ8oDxMssGWC1+ecbVlKlaWUBzteB1VDG75iwieaWSCDa8LBCKJOTA8r3gYbPCHISm4YZWtz5RNNWsF0XGvHuGvCJPS0rASczy05xR5IkJzIGYbJnGsSz6B4jFMoE4T+TfDL2xgqVA4ja4DZh9fdDQXKoykpAISXvYkHS0E1GzdGBDBmGnZE4rQrgc27f6x5TTyGxkjN+bE69kTSA5GzlixAKEiwDXBF7DJokppKUnAQbF2a7EhrcuESy6kdIdDdie7PzrGtbUKd2BcW5d8F2OnMAFKtmR3coCVLSt1LFw3EHSBE7SJSoB8T2GvHvvbviFNS2FeJmsoHm2ZytBAstBSVJUZikaEpcMQfHPy0ayZS0jDMZQsz2DaAWcEAO18obrrApTAgFu4j5QPVVgJwkgWFrZ/wBGiAOt2umUgrU9myBvoxtB+46FenylJWiZLIUXDOHQT3fnCyfUqW6JiXDNx1f3QZuVU9DWy0lXVYhILOwQbcTGp0b7L/u0r/TR7oJTpGRkVpIfPjHpjIyA2OUeJjIyKNpWUbjMRkZEg2PwHviQ5GPYyKPZfn2xMvWMjI0iPWCBl3mMjIRHqMu6PRmYyMiiZWvYPfEStYyMiKjXp3Rt+cZGQEa8+75RrN0j2MiCEet3RqPVVGRkBqNPOsRT8x3xkZEERzMSy/XT50jIyIP/2Q=="/>
          <p:cNvSpPr>
            <a:spLocks noChangeAspect="1" noChangeArrowheads="1"/>
          </p:cNvSpPr>
          <p:nvPr/>
        </p:nvSpPr>
        <p:spPr bwMode="auto">
          <a:xfrm>
            <a:off x="63500" y="-1028700"/>
            <a:ext cx="2133600" cy="2143125"/>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52228" name="Picture 4" descr="http://www.iconic-culture.com/catalog/wonderwall%207.jpg"/>
          <p:cNvPicPr>
            <a:picLocks noChangeAspect="1" noChangeArrowheads="1"/>
          </p:cNvPicPr>
          <p:nvPr/>
        </p:nvPicPr>
        <p:blipFill>
          <a:blip r:embed="rId3" cstate="print"/>
          <a:srcRect/>
          <a:stretch>
            <a:fillRect/>
          </a:stretch>
        </p:blipFill>
        <p:spPr bwMode="auto">
          <a:xfrm>
            <a:off x="611560" y="1628800"/>
            <a:ext cx="3198762" cy="321092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4801314"/>
          </a:xfrm>
          <a:prstGeom prst="rect">
            <a:avLst/>
          </a:prstGeom>
          <a:noFill/>
        </p:spPr>
        <p:txBody>
          <a:bodyPr wrap="square" rtlCol="0">
            <a:spAutoFit/>
          </a:bodyPr>
          <a:lstStyle/>
          <a:p>
            <a:r>
              <a:rPr lang="en-GB" dirty="0" smtClean="0"/>
              <a:t>Group work allows students to talk with one another and to share their understanding of the topic.</a:t>
            </a:r>
          </a:p>
          <a:p>
            <a:endParaRPr lang="en-GB" dirty="0"/>
          </a:p>
          <a:p>
            <a:r>
              <a:rPr lang="en-GB" dirty="0" smtClean="0"/>
              <a:t>In turn, it can allow all members of a group the chance to develop their understanding. This comes through the discussion group work involves and the working-together which it entails.</a:t>
            </a:r>
          </a:p>
          <a:p>
            <a:endParaRPr lang="en-GB" dirty="0"/>
          </a:p>
          <a:p>
            <a:r>
              <a:rPr lang="en-GB" dirty="0" smtClean="0"/>
              <a:t>Think carefully about the make-up of your groups. Mixed-ability is often best.</a:t>
            </a:r>
          </a:p>
          <a:p>
            <a:endParaRPr lang="en-GB" dirty="0"/>
          </a:p>
          <a:p>
            <a:r>
              <a:rPr lang="en-GB" dirty="0" smtClean="0"/>
              <a:t>You may also likely to allocate roles to members of the groups so as to ensure that everybody knows what is expected of them.</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Group Work</a:t>
            </a:r>
            <a:endParaRPr lang="en-GB" sz="2400" b="1" u="sng" dirty="0"/>
          </a:p>
        </p:txBody>
      </p:sp>
      <p:pic>
        <p:nvPicPr>
          <p:cNvPr id="51202" name="Picture 2" descr="http://t2.gstatic.com/images?q=tbn:ANd9GcSrpeg4BdsDD_OBqDXqMvsD90LdGeaoAFtNng6jk_xzFWaP0Roxlg"/>
          <p:cNvPicPr>
            <a:picLocks noChangeAspect="1" noChangeArrowheads="1"/>
          </p:cNvPicPr>
          <p:nvPr/>
        </p:nvPicPr>
        <p:blipFill>
          <a:blip r:embed="rId3" cstate="print"/>
          <a:srcRect/>
          <a:stretch>
            <a:fillRect/>
          </a:stretch>
        </p:blipFill>
        <p:spPr bwMode="auto">
          <a:xfrm>
            <a:off x="323528" y="1844824"/>
            <a:ext cx="4089562" cy="272142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小组工作能让学生能和另外一个人交流，分享他们对某个主题的理解。</a:t>
            </a:r>
          </a:p>
          <a:p>
            <a:r>
              <a:rPr lang="zh-CN" altLang="zh-CN" dirty="0"/>
              <a:t>反过来，他们也能让所有小组成员有机会深化自己的理解。这需要通过讨论来实现，当然也包含团队协作。</a:t>
            </a:r>
          </a:p>
          <a:p>
            <a:r>
              <a:rPr lang="zh-CN" altLang="zh-CN" dirty="0"/>
              <a:t>认真地考虑下你们小组的组成人员。最好是各种能力的人都有</a:t>
            </a:r>
          </a:p>
          <a:p>
            <a:r>
              <a:rPr lang="zh-CN" altLang="zh-CN" dirty="0"/>
              <a:t>你也可能会分配不同的角色给组内成员，来确保每个人都知道自己从中发挥的角色</a:t>
            </a:r>
            <a:r>
              <a:rPr lang="zh-CN" altLang="zh-CN" dirty="0" smtClean="0"/>
              <a:t>。</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Pair </a:t>
            </a:r>
            <a:r>
              <a:rPr lang="en-GB" sz="2400" b="1" u="sng" dirty="0" smtClean="0"/>
              <a:t>Work</a:t>
            </a:r>
            <a:r>
              <a:rPr lang="zh-CN" altLang="zh-CN" sz="2400" dirty="0"/>
              <a:t>小组工作</a:t>
            </a:r>
          </a:p>
          <a:p>
            <a:pPr algn="ctr"/>
            <a:endParaRPr lang="en-GB" sz="2400" b="1" u="sng" dirty="0"/>
          </a:p>
        </p:txBody>
      </p:sp>
      <p:pic>
        <p:nvPicPr>
          <p:cNvPr id="50180" name="Picture 4" descr="http://t0.gstatic.com/images?q=tbn:ANd9GcT1MqPBy3fCvOI4jFvfwBz3dBVjh8nLU-VvaHo49zveSeS1_Jyv"/>
          <p:cNvPicPr>
            <a:picLocks noChangeAspect="1" noChangeArrowheads="1"/>
          </p:cNvPicPr>
          <p:nvPr/>
        </p:nvPicPr>
        <p:blipFill>
          <a:blip r:embed="rId3" cstate="print"/>
          <a:srcRect/>
          <a:stretch>
            <a:fillRect/>
          </a:stretch>
        </p:blipFill>
        <p:spPr bwMode="auto">
          <a:xfrm>
            <a:off x="755576" y="1412776"/>
            <a:ext cx="2768750" cy="421605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139952" y="1124744"/>
            <a:ext cx="4595928" cy="4801314"/>
          </a:xfrm>
          <a:prstGeom prst="rect">
            <a:avLst/>
          </a:prstGeom>
          <a:noFill/>
        </p:spPr>
        <p:txBody>
          <a:bodyPr wrap="square" rtlCol="0">
            <a:spAutoFit/>
          </a:bodyPr>
          <a:lstStyle/>
          <a:p>
            <a:r>
              <a:rPr lang="zh-CN" altLang="zh-CN" dirty="0"/>
              <a:t>通过以下几种方式（介于其他）的讨论，可以帮助到学生</a:t>
            </a:r>
            <a:r>
              <a:rPr lang="zh-CN" altLang="zh-CN" dirty="0" smtClean="0"/>
              <a:t>：</a:t>
            </a:r>
            <a:endParaRPr lang="en-US" altLang="zh-CN" dirty="0" smtClean="0"/>
          </a:p>
          <a:p>
            <a:endParaRPr lang="zh-CN" altLang="zh-CN" dirty="0"/>
          </a:p>
          <a:p>
            <a:pPr lvl="0"/>
            <a:r>
              <a:rPr lang="zh-CN" altLang="zh-CN" dirty="0"/>
              <a:t>这会让他们勇敢探索一个主题或一个想法，去听听别人怎么想</a:t>
            </a:r>
            <a:r>
              <a:rPr lang="zh-CN" altLang="zh-CN" dirty="0" smtClean="0"/>
              <a:t>。</a:t>
            </a:r>
            <a:endParaRPr lang="en-US" altLang="zh-CN" dirty="0" smtClean="0"/>
          </a:p>
          <a:p>
            <a:pPr lvl="0"/>
            <a:endParaRPr lang="zh-CN" altLang="zh-CN" dirty="0"/>
          </a:p>
          <a:p>
            <a:pPr lvl="0"/>
            <a:r>
              <a:rPr lang="zh-CN" altLang="zh-CN" dirty="0"/>
              <a:t>这让他们整理自己的想法。这个，反过来说，帮助他们形成或改进这那些想法</a:t>
            </a:r>
            <a:r>
              <a:rPr lang="zh-CN" altLang="zh-CN" dirty="0" smtClean="0"/>
              <a:t>。</a:t>
            </a:r>
            <a:endParaRPr lang="en-US" altLang="zh-CN" dirty="0" smtClean="0"/>
          </a:p>
          <a:p>
            <a:pPr lvl="0"/>
            <a:endParaRPr lang="zh-CN" altLang="zh-CN" dirty="0"/>
          </a:p>
          <a:p>
            <a:pPr lvl="0"/>
            <a:r>
              <a:rPr lang="zh-CN" altLang="zh-CN" dirty="0"/>
              <a:t>这给了他们一些犯错的空间，来阐明意义——这在写作上更不容易做到</a:t>
            </a:r>
            <a:r>
              <a:rPr lang="zh-CN" altLang="zh-CN" dirty="0" smtClean="0"/>
              <a:t>。</a:t>
            </a:r>
            <a:endParaRPr lang="en-US" altLang="zh-CN" dirty="0" smtClean="0"/>
          </a:p>
          <a:p>
            <a:pPr lvl="0"/>
            <a:endParaRPr lang="zh-CN" altLang="zh-CN" dirty="0"/>
          </a:p>
          <a:p>
            <a:pPr lvl="0"/>
            <a:r>
              <a:rPr lang="zh-CN" altLang="zh-CN" dirty="0"/>
              <a:t>这让他们充分利用自己可能善谈的技能。这在写作中可能不大能够很好地体现出来</a:t>
            </a:r>
            <a:r>
              <a:rPr lang="zh-CN" altLang="zh-CN" dirty="0" smtClean="0"/>
              <a:t>。</a:t>
            </a:r>
            <a:endParaRPr lang="en-US" altLang="zh-CN" dirty="0" smtClean="0"/>
          </a:p>
          <a:p>
            <a:pPr lvl="0"/>
            <a:endParaRPr lang="zh-CN" altLang="zh-CN" dirty="0"/>
          </a:p>
          <a:p>
            <a:pPr lvl="0"/>
            <a:r>
              <a:rPr lang="zh-CN" altLang="zh-CN" dirty="0"/>
              <a:t>这是很好的写作预热，让学生们在将它们诉诸笔头前好好地准备或升华自己的想法。</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Discussion</a:t>
            </a:r>
            <a:r>
              <a:rPr lang="zh-CN" altLang="zh-CN" sz="2400" dirty="0"/>
              <a:t>讨论</a:t>
            </a:r>
            <a:endParaRPr lang="en-GB" sz="2400" b="1" u="sng" dirty="0"/>
          </a:p>
        </p:txBody>
      </p:sp>
      <p:pic>
        <p:nvPicPr>
          <p:cNvPr id="49154" name="Picture 2" descr="http://t2.gstatic.com/images?q=tbn:ANd9GcSQ0iaTO6E4e5OEK3ticFo0Gocmx3_HSCpGoe6y01bGGL3rxvcCHw"/>
          <p:cNvPicPr>
            <a:picLocks noChangeAspect="1" noChangeArrowheads="1"/>
          </p:cNvPicPr>
          <p:nvPr/>
        </p:nvPicPr>
        <p:blipFill>
          <a:blip r:embed="rId3" cstate="print"/>
          <a:srcRect/>
          <a:stretch>
            <a:fillRect/>
          </a:stretch>
        </p:blipFill>
        <p:spPr bwMode="auto">
          <a:xfrm>
            <a:off x="395536" y="1879848"/>
            <a:ext cx="3310390" cy="284529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970318"/>
          </a:xfrm>
          <a:prstGeom prst="rect">
            <a:avLst/>
          </a:prstGeom>
          <a:noFill/>
        </p:spPr>
        <p:txBody>
          <a:bodyPr wrap="square" rtlCol="0">
            <a:spAutoFit/>
          </a:bodyPr>
          <a:lstStyle/>
          <a:p>
            <a:r>
              <a:rPr lang="zh-CN" altLang="zh-CN" dirty="0"/>
              <a:t>下面三种方式能指导你如何利用学生的个人经历来帮助他们学习</a:t>
            </a:r>
            <a:r>
              <a:rPr lang="zh-CN" altLang="zh-CN" dirty="0" smtClean="0"/>
              <a:t>：</a:t>
            </a:r>
            <a:endParaRPr lang="en-US" altLang="zh-CN" dirty="0" smtClean="0"/>
          </a:p>
          <a:p>
            <a:endParaRPr lang="zh-CN" altLang="zh-CN" dirty="0"/>
          </a:p>
          <a:p>
            <a:pPr lvl="0"/>
            <a:r>
              <a:rPr lang="zh-CN" altLang="zh-CN" dirty="0"/>
              <a:t>把任务和问题融入到课堂中来，召唤起学生们的个人</a:t>
            </a:r>
            <a:r>
              <a:rPr lang="zh-CN" altLang="zh-CN" dirty="0" smtClean="0"/>
              <a:t>经历</a:t>
            </a:r>
            <a:endParaRPr lang="en-US" altLang="zh-CN" dirty="0" smtClean="0"/>
          </a:p>
          <a:p>
            <a:pPr lvl="0"/>
            <a:endParaRPr lang="zh-CN" altLang="zh-CN" dirty="0"/>
          </a:p>
          <a:p>
            <a:pPr lvl="0"/>
            <a:r>
              <a:rPr lang="zh-CN" altLang="zh-CN" dirty="0"/>
              <a:t>展示课堂中涉及的主题内容如何与人们的日常经历息息相关 </a:t>
            </a:r>
            <a:endParaRPr lang="en-US" altLang="zh-CN" dirty="0" smtClean="0"/>
          </a:p>
          <a:p>
            <a:pPr lvl="0"/>
            <a:endParaRPr lang="zh-CN" altLang="zh-CN" dirty="0"/>
          </a:p>
          <a:p>
            <a:pPr lvl="0"/>
            <a:r>
              <a:rPr lang="zh-CN" altLang="zh-CN" dirty="0"/>
              <a:t>试着找出你学生的经历。如果适合的话，在教学过程中点名叫他们。你可能引用他们的个人经历，让学习点更明晰，和学生更贴近。</a:t>
            </a:r>
          </a:p>
          <a:p>
            <a:r>
              <a:rPr lang="en-US"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Personal </a:t>
            </a:r>
            <a:r>
              <a:rPr lang="en-GB" sz="2400" b="1" u="sng" dirty="0" smtClean="0"/>
              <a:t>Experience</a:t>
            </a:r>
            <a:r>
              <a:rPr lang="zh-CN" altLang="zh-CN" sz="2400" dirty="0"/>
              <a:t>个人经历</a:t>
            </a:r>
          </a:p>
          <a:p>
            <a:pPr algn="ctr"/>
            <a:endParaRPr lang="en-GB" sz="2400" b="1" u="sng" dirty="0"/>
          </a:p>
        </p:txBody>
      </p:sp>
      <p:sp>
        <p:nvSpPr>
          <p:cNvPr id="48130" name="AutoShape 2" descr="data:image/jpeg;base64,/9j/4AAQSkZJRgABAQAAAQABAAD/2wCEAAkGBhQQEBQUEBQWFRQVFBQWFBUVFRUUFBUVFBQVFBUUFBUXHCYeFxkjGhUUHy8gIycpLCwsFR4xNTAqNSYrLCkBCQoKDgwOGg8PGiklHCQsLCwpKS0uKSosLCwpLCwsLCksLCwsLCwsKSksLCwsLCksLiwsLCksLCwsLCkpKSkpKf/AABEIALcBEwMBIgACEQEDEQH/xAAcAAAABwEBAAAAAAAAAAAAAAAAAQIDBAUGBwj/xABHEAACAQIDBQUFBQQIAwkAAAABAgMAEQQSIQUGMUFREyJhcYEHMkKRoRQjUnKxM2KCwTRTg5Ki0eHwJLKzFRZDY3PC0uLx/8QAGgEAAgMBAQAAAAAAAAAAAAAAAQIAAwQFBv/EADARAAICAQQBAwIEBQUAAAAAAAABAgMRBBIhMVETMkFxgQUiYZEUM0KhwRVSsdHw/9oADAMBAAIRAxEAPwDjQFKAoClAVuMrABSgKAFGBTCMMCjAoAUoCmFbABSgKAFGBREbDApQFAClAUwjAFpQWjC0sLRAEBSwtGFparUIIy1P2TseTEvliRmOl8ovlF9SajCO/Ct/7McDNDiczRyBXj7pyAqQTe7E8BYG1JZPbHJbXDdId3L3GbtX7ZBmjItfUG54j9PWtFvvuPFPCTGgV41JXJkUnlZr2FvUVqXxa5ltpfiSeQ4aj9DUDauITISPxadPrXOdknLcblCKjtPPZiZGsRYg8+orRYfs/sFypkdJSzC5CgMBqSBflbjzreb+SRHZo+5BvJ7yoBkYg9+6kW4W1uDzqs9nGzZHwsgeNWhZu7msczC2bu34ADnzPhWp27obn5M6rxLCOZYhgzEgZQT7ouQPDWmiK6hvB7KWeftMKyrDISzZjpFmN7AKNR4cuFZzbns/kwykiRJWX9oqXuovoRfVh6VbG6L+St0yRkCtFlp9ktxpJWrSnAwRSSKdK0krQINEURFOEUkigNkbIoiKXaiIpRsiCKSRSzSTQGQg0RpZFJIpRkIoUdCgMAClCgBRgUwGAUqgBSgKIjAKfwmGMjqgsCxAub2F+ZsDoKZArd+yvd1MRNJNP+ygUXHAMzXOp6BVYnzFCUtqyLhvootobmYuBO0aItF/WxETR+rRk5f4rVTgV1vF7+OxKQokcIIyqB3rAgi7cuANhYCq7aUuExlziMOFkIP3uHtE+Y/E8fuSW8141VC5/wBSM/8AEUt43f8ARzcCnAta2XcASH/gcTHMeUMv/D4jyVXOSTzVqodo7GmwzZcRE8Tcg6lb+R4N6VojOMumW44yQwtKApairTZGwnxBsgOugNu7e19Ty0pm0llkSb4RVgVa7Gw/fGaMv3l0va4uLj1rd7n7iQdqe0lDt2fujulCbq1+TDWtlhtyIUbtW+8kWwUsbABVAsANCdBrWaeoXSNMKH2zl+P3WxEEmaGCQWdGUlLrqSFW4OtjblfXWtrHvZIgyTLaRbqcoWyjmDlNm14EAU3vJvJIjnKeAtp5WuOhrEfamZs1zc1nlJzXJakovg2D7QzANf61Klx4lUDpWLGJa4F60mx5BbWq2OmToMQYjrqh95b6HzHA06qubJAcqEscqgKLsbnuqAPpTOOxsY0HLjU7Zm9MEKMcveAFh1PM3qDEzAyLAAkhJF728fGqbfvBzTRK8QFo8xzDKroALhgeY5Fed/Cq+TeDtZ89ufCtJjsUThmZbBnUqtyAeQuRxI1+tFcNMHawcJliIJB4g603lqbjDd2J4ljfzvyvTBrqo5z7I5Wm2FPtTRFQA0aSRTpFJK0CDVqSadIpBFAI0RREUsikkUoyYg0kilkURFAdCLUKO1ClCAClAUQpQpgMMClAUQpQoiMMCusYCH7DsJRwkxRzHraXXX+yVR/HXON39knFYqGAf+JIqm3JeLn0UMfSuje0fHhp44UACxINBoMzgcvBAgrPe+olds9lUn9jKrLTva1HC0oVRk4LiiSJL8eFXGD3rnRchYSxaXimAljIHKzcPQiqJWoZqPZITnB5i8Gkgw+zJmDTYd8OTp9y7NCTz7h1TjwWtJszdmCNHbBSGRCQbKwZl1scw45beF/DnXORJRw4pkYMjFWHAqSCPIihJt/J0afxGcffFP8AszsmF2TZ1Ye8CbnppbW+vC3+9ah7a28sYZAG0PdJP8qyOzvaFioLduO1Ui4zjI9jbvBwNfMg1by7fwmOAtJ2Elj3ZhZSSeUo0+dqr+p169XVZwnh+GZ3ab59b1Fkw1hpVhtvYs0JuyHJycd5COuZdPnUHDlnHlTF5DVSDUlccV4UUsWtRZYTUJ0OzbQJqBNjD1pMtxTGQk0yQMk3ZuLKuCdRXStkbMSaN5Z1KqUABLMCEDA8b8L8vE1jtm4eHCp2uIBZu7kjHjrdyOHlpStvb/zygJCRHGVUEAd4FWuDmPA6DhTqEpdC71Hsym8BhOJk+zAiLN3bm9+pHgTcjwNVxFThhCzEIC5ueAJJ8dKdbYkvY9tk+6JtmuLXHI66Gt6wlgyPMnkqSKIRXOlPkUi1MKODZwUntGAA5IQ5J9DYed6hOtTMwtbnTbLmNtB9OFIMRClIkUctfpTzimyKgBgrSSKdYUgigQbIpJFLIpNAZMTahR0KAwQpQohShRAwxShRCjFEVm/9lGwlleeaYDso4zGcwJB7QEvwItZFOv79QdoYwzSvIdMzEgdB8I9BYelanCxfYNhIvCTEatxB++GY3/sVUetY7NXPnLdJsxa2WMQX1FVd7pbtnH4gxZsgEbOzWzWtYLpcXuzD61RZq6t7H9m5YJpyNZHCL+WMXPzZv8FKZ9JSrLUn18mY2v7M8XBcoomXrGe96xnX5XrKyRMjFXBVhxVgQR5g6ium76b/AM2Ex3ZwZCiRpnV1uC7XbiLMO6V4GkRe0PBYxQm0MPl/eK9qo8QwAdPQetQ0W6ehycYyw156/c5kaMGrfeqHDJiWGCOaHKhBzFxmIuwUnWwuBY8wap6hz5x2ycRbSEgDz+vGiVqTRGoKy02Zt+bDfsJGUc14ofNDdT8qu8NvVBJ/ScOEY8ZcPZSfFom7pPkayF6MNQL6tRbV7WbQ7DE+uDmSfS+S/ZzD+zfj6E0/sjd5pHCTKU1IbMpBHofGsOHtbwrRbL39xMAAZu1QW7st2Ohvo/vD51DpVfiMXxYsfQstsbmZJCiMGPhp6W5GpOwtzwkoGIQlCpckcAqgG5PT/OrTZXtAwc7qcRH2Lg3zEZoyepZRf5gCm/aAskyK+FZngZTnMbXjGUkd4rxBvex/CetNHMng6MbK5LdF5MNvbtGPE4pmw65YwFRAAQXy37xFzqSflao+B3faR2Vz2ZXU5hy5npYedIwcphkzBVax4HVSQbj0uBw41qN4cQVwSrLNnldlORMuVOZBtxNzxGtyK3NuOIozrEsyZU4jaK4IlcIwbN7zMl9AdFBPEXvy1vVHi9qySBgzHK3FRovvZtFGg1p/EYZBbvkggfDYqehGtRHZclgDmzXvpa1v1vTxiuxJSZCZabIp8rTbLVggyaQxp0rSClAYYYUgrUiS3QDyvTTUAjDCkEU6aQRQANEUkinCKQRQChNFSqFKHIkUoUQpQFEjDAqz3c2T9qxcMPJ3AY9EHec+ihqrQK6B7KMIUkkxXZl1TLFcOiZA93llGf3sqKLga2kpbJbYtkjyy19pGPzTpENBElyAdAz2NvRAnzrIWqTtTaBxE8krcZHZvIE6D0Fh6VHrno490983IK9q9CbsbN+y4KGI6FIwX/O3fe/8TGuKbnbM+046CM6rnDP+SPvt8wtvWu073TSLgZzErPIYyqhAWa79wkAa6BifSodH8PjtjKxmaxOydl7VcvHKFmfUlXKSE2tcxSaNy4D1rN7d9lk2HR5I5EkjRSzX+7cKouTY3B0B5+lYpkIJDCxHIixHmDwqyi3lxKxNCJnMTqVZGbMMp4gZr5fS1QzSvqsz6kMPyiz3V3SXaEcgjlyTRkHI63RkbgwI1WxBB0PLrVNtfZUmFmeGUAOhF7G4IIBBU8wQRUrdTbpwWLjm+G+WQdY20b5aN5qK6Rv3uW2Pkgkw5W57kjk93s7Z1k/et3hYcc48xCQojdTmC/Mu/wBTkNqKuu7U3a2ZgMIFxKhjrZrn7RI3PJlIt5e6OfU4zYO5R2ik0mGYRhJAqJKS1wVzWMijiNPh50SuejnFqKab8GVojU07Hmu4WJ2CMysyIzrdSVPeAtxFQyKBlcWuwUd6KjqChg1K2ftOSBs0MjRt1UkX8+vrUSivUCm08o0a7yxy/wBMw6OTxlitDN5mwyOfMDzq62BBhRmbCzZpipCJNljdS1rlA3cZuAuD1rBZqPNTbnjGTZVrJwfPJpNtbE7KPtJzIsrSd9WAFzbNmHUG/EXtVTDg0VC8ljfuhNc2vxaHSnsDvNPEuTMJI/6qVRLH/dbh/CRUv7bhJx3g+Fc/FHeaHUW1QnOo8iavhdxhmyOprn+j/UzeSxuKaY6W5VqcTusRh88NsQb6vA2cKvV0tnU6HS2lZaUWP+9PA+Na4yUui1rAy1NtTjU2RTEGmpthTzCkFagRgipGE2TLN+yjZ7ccoJHz4VZbt4PtcQgF7jUZQCT53NgONdUkVYlyiyL0UDjzvas9lux4RbXXu5ZyHH7rTwKGlCqD+8CR52/leqdlrqG96xCBs2YnkQToTwuOlcxejXJyWWCyCj0NWoUdqFWFYkClAUAKUBUA2GBXTMGz4PZZSzr2kKk5oCFZ8U+bNHiL2YiAZSvHTwrC7u7OWfExpISI75pSASRGgLvlUalioIAAuSRWw3v2gt1gQRix7aXslljTO6ARr2crEoyxZbjTVzcXBrNqJdRBJ7a5S+xnwaVemxSr1lOM0TNnbTlw7iSBzG4Fsy8bHiDfQjQaGtlsv2uYlLCdEmHUfdP81uv+GsFQFQtrusr9rOvLvvszHDLi4wp/86MEDylS9vpVPvVuThRAJcAzOzyIiRxuJlYtcmx1YWAY8TwrnYNPYbFPE2aNmRh8SMVb5jWoXvVqxYsivr8nUd0vZgsVpcbZ34iLjGv5z8Z8Pd861GyN6oMTPLDAcxiVTmFsjalWCdQpyi/DvaVx3Fb74yWEwyTMyN7xIUOR+EuBcqeYPGmt1Nt/Y8XFLrlByyAc430fTnbRvNRUNFerrrcYVrC+WyRvvh5Ux0yzuztmujNzjbVLDgAAbWGlwa6P7KcJk2eG5ySyN6AiMf8AIao/aN9nxsCYnCypI0XdkCsM3ZMdCVPeGVuo+M1s9z8H2ez8MnA9ipPgZBnP1aoW6erbqJPtY4+5hdo+1mZJ2GHjiEKsQoYNmYA2zXVgFvxsBpfnVzjtlwbbwf2iFAmIFxfTN2ijWKQj3lNxZv3gdNRXL9q7MfDTPFMCHU8+DDky9VPG9dS9keCdMHI7AgSy5k8Qqhcw8Cbj+GoU6eyd03XZyv8Ag5Rh8E8jhI0ZnJsEUEtccdBVhjd1MXAuaXDyKvNsuYDzK3t611TcbZkanFzqAWlxWIUHpGkhAUdAWzH5dKze0t6NrYWcyTRWize4EVost/dEqAkG3Mn05VCt6SEIKU2+fC6+pzm9FW69ouwYhFFjsMuWOYKXUCwDOmdHAGguLggcwOtRttezmSIQHDsZjPayZQrKezzklr5co6m1QzS0tkW0lnH+THURrXbDj/7KxltpQXR4iNQkoUMwtIACQRdSp56+hoNvPCcTKcLcQl7xggiwIFwAdQL3tflaoJKrbHLfPj5IF6F6KiNQqHIMS0bBkYqw4MpKsPIjWrY7y9tpjIY8R++fu5x/bJqf4gapKKom10WwslD2suH2Jhp/6NiOzb+qxVk9FnXuH+ILVVtTYc+G/bRsgPBuKN+WRbq3oaRU7Z+25sPcQyMqn3kNmjbqGja6sPMVfG+S75NkNSn7l+xW4CaNHBmjLqOQbLfwOnCj2lMksn3EQRbaKP11NXMmMwk/7eAwv/W4WwXzbDucv91lpWD2FIhL4N48UMtrJdZlGh1w72Y8PhzVerYy5+TXCcZLCZQbM2k2HlV04rf66Vt8NvMJ0uEJYAk2B0t56dOdYPFOS5LCzXNxbLY9LcqEOJyhrl9eStlHP3tNeVNOtS5LYTceC02tLPinbKt1GhynQdfitVBjcC0ds1hflmBPqBwq7wm87pGUVF6LYcNLa/i9aosQSxJY3JOuutSKa4BNprJFoUq1CnKjpcewcJOB92BYfAbcdb2BqjxG53ZTAKBLGQfiAkAN9cpIva4+VZiHaEikFXYEcNfC1PjbEufOWzN+9qOnCqVXJdMudkX8Gg3T2BDJNOk+oQLkNm1OewtbgTp8rVXy4XsndCLFXcEdCGNxVpu7vC2HxCyvqGGWUJYEqSD3fEEAjy8a0e391Dix9qwrxyF+84W8atc6MmdjZ7e8pPEE8yoyWSzLLMli9WH5O0+jEClA1JxuyJoP20UieLIwHztaogNKc5xa7F0YpINHeoIxdC9FmoXqCh0L0V6O9QguKIuwUcWIUebGw/Wu676T/Z9mzZCVKxrGpBsRdljBB5HWuFwTFGV1NmVgynQ2KkEGx0OoFaLa+/2IxeGME+QgsrZ1XKxym9iAcp16AcKhu018aoTT7fRpNle0yGVFXaMAdl4SCNJAfEo3un8tx4CpO3vavEIimCVi5GUOyhFj0tcLxJHIWA/SuW0YNQX+Ot24/v8AJ1H2VbXWTDy4VmKuC7ob2YpIAGKnqra/xCqmbfDaOzZTFiSJQNAZVvnXkySrYkHxvbnWJwuKaJ1eNijqbqymxB8DW8wHtWzJ2eOw6zDmyhdfExuMt/IjyqFteoUoKLk4tfPw/qMb0e0GPG4B4exaOQlCLFWjspubHQjTlatrvnt18DgVeIDtCY41LC4W6kk256J9RXMd7dqYTEPEcHD2IAYSAoiAklcp7rEfirb+1jEK+BiKMGUzizKQwNo5OBGlQvjbLbZLcm0lyiBuBt2XHY92xJViuEZLhQoK9tG3eA0PE8qoto7rti9r4iDDhUVXJJtZI0AW5sPE6AcSfM1P9kA/4ub/ANA/9SOtRukw/wC1dqD4u0it+UZ7/XL9KhK4etVDf8tmU2h7KnXMMPiIppFF2i0jk9BmP1tWGmiKsVYFWUkEHQgg2IIPA3ro6bnJJiDiNm45XmWQuUkNpM2YlgxXvWJuCCnA1a7e2QibawcuUWxAlSRSAVLJEwuQdDdWUfw1CuekUuYrHOO8rn5OQURrqW2d1dlRYlo8RK0UkzZkVO5HEraKNFKqLg+99BWI3t3XfZ8/ZscyMM0b2tmW9jccmB4jxHWoZbdNOvnhlGaSaURpfl15Uk1CnARNANY3HmD0ojQIojIs9pyfasKZX1mhZFkf4pIpLqjOebKwC35hlvwrOGtFsfvJiY/x4aQj80JWcfSNqz5FbNO/y4OlVLdFMaJptqdYU2wrQWDVClWoUBRApQoZbUtVogDViOFWey9vz4Y3hkZeBI0KkjgWU6H1FVoFLUUsoRl2gqTTyjbYH2p4hL9oiPdgzEZo2NuRKm1vSrAb6YDEf0nChSz3LBFNl5qGjyv62Nc8ApxRVL00H1wWeq3xJJnRI9hbMxNuwxPZMWICs4IA5EiUK3pmpGJ9mM4F4ZI5AQSLkxkgcTrdf8VYECpeDx8kRvFI6fkdl/Q1U9NJdMrlXTLuOPoW+M3WxUQu8D2tfMo7RbdcyXFqq/1q3i9o2Mw6ljIJNAvfRc1r6DOtm+tWC+1yCbTG4MPcrcjK+gHLOLi/5qzTzB4kL/p6ms1sz8RXKwKksR3WuRlII+HgQRf6UyK2EM+xcX7kr4ZjfRiwA6DvBl/xCnZPZsZFzYXExSjTQ6e9wGZCw/ShuRls0V0fjP0MXehernG7m4uK+aBmAJF47SDTj7hJ+dU0iFTZgQehFj8jRyZJVyj7lgOhSb0L0RMB3o70i9HeoTAd6PNpblxtyv1pNFUIXm6u9D7PlaREV8y5GViRpcNoRwNx0NTcDvoYtpPjAhCyMe0jvclGtcA6XIKgg6cPGstQvUL43Tikk+nlHS9r7jR7QY4vZkyHOczISVyudSQQCY2J1KkcTxqu2fFjMPtPAw412bLJmjBftABIGjNm4/DwvWKw+MeJs0bsjfiRip+YN6mx7xz9vFPJI0rwsGTtWZxoc1uN7etQ0K+ttSw08rPj9jQe1iO20T+9DEf+Zf5VfbzYUYrZmzGc6tJho2bnaVMj6+aj5ViN6t5Tj5llZBGwjVCFYsDlZjcXFx73DXhWmxm2on2DEiSp28DRHJmGdSsrAHKdSLMDcUC6E4ynY/h8mj3z3xTZhiw0WHR1MdyjHKipcoFAANycrcfresZs3duPa2LlfDD7Lh0RGcEBsrsNVUXAsSrHkABw5Vdb54A7WwkGNwgzuiFJo11ca5mAHElWLacSGBFM+yrKUxuHlVu/GrFRdXZAJI3C8DfvKPNqJbPNlyjL29r9vJm94Nyzh4u3w80eKw+bKZIiO43ISKCbcRrfmOFxfNmusbobO2f2kow2LzRYiIxyYaayvr7pGbLcgFhoD73GuWY7DGKV424o7IfNGKn9KhkvqUcSXz9ybuw4GLhDe679m3lKDEfo9UEkZUlTxUkHzBsf0qdDMUYMOKkMPNTcfpT29UIXGz24NIXX8stpF+jitWnfLRbpn+VopmpDCnSKQRWs0DVqFKtQoANHtLBRTENDZ7jkyo4It7wb3qhbNEMd1xMb36jQr6DjVRG5U3BtUuTaMjizMTy8/PrSbGljI29ZyXEmzMJlJSc3sT3gL+At1vVHlpIpxRTxWPkVvPwALTgFEBS1FMKGBS1FBRSgKJCHtEXCKOLN/p/OtEuwYZNCluQK9090AX+Z6VSQJnxSD8IB9Tr/AJVrcOdCfDT1u3/xryP4vfL1sRfR6LQVr0sv5KrA7np26ES2UhveAB4WAB4E+nOtBhocLh3AlGo1zIWvw17+mt/w9KpNrGzKByFQmYk3OprsaCtz08XJ9nN1dija1FdG/n28scZaLESCw7qsVmBDDrIC2trHUU1Hvt2otPFBMNLhgUY2BuAGzr+n+WGU08JAD7oItaxJOvM6WrX/AA0TO72+0ap5NmTD7yKSA/iQkre+vuFltb90U2dycPMCcJjY242SS2aw65TfX8tZdNOVGwB5Ur0vhlElVL3RX24LjHez7GRcIxIOsbq3+E2b6VRYnBvEbSoyHo6lT9ascHtWaL9nK6joGJX+6bj6VdYbf3EgWk7OVeYdLX0trl0+lVOixFL01T9raMdejBrZttjATft8FkJ+KFgOXRcl9fA00272z5f2OLaI/hmA6X5hPLiaqaa7RU9FP+lpmRojWpxHs7xAF4WimXqj2Olj8Vhz61R47YWIg/awyIOpU5f7w0+tDKM8qLIdpkGhQoVCsBoGhQNQhZ7C3knwTlsO+W9sykZke3DMp/UWPjVzjfaVPJiMPiMkayQhwcpe0iPbMjgk2GmluBN+VZI0k0S+F1kVhPg6JNsfZe0mMsWJGEkc3khkyZcx1YqGIHH8LW8BWAx0HZyOmYNldlzAghspIzAjQg2v600aSagbLFP4wwGrDeUZjh5P6zCxX/NFmgP/AExVdVpjlz4GBuccs0R8mCTL9TJV1LxNFumfLRQkUginWFIYVvNg1ahSrUKUA0opxRV5svd5mb7xDlt+IfW1Wcm7MdtFcfl719PE0jtingZVSxkyYWlqKscdssRqGBax5MuU1CC1apJrKEaaABSwKMJSgtEAAKWBRhaPLoT0BPyFBvCyyJZEbGW8rv5gfoP0rTRWAA6sB6A//WqLd9Mq3PM/pr/I1b9pYL+Un1C3/UmvBaufqWtnrqY7K0iuxrXcn/fX+dMhal4fBNKTlHDiSQAOWpNW+zoMOq2Ydox9427qDmR4/wCde0pxVVGPhI8zYnZZKX6lAq0q1XTbPiMtorso1YOcgXXW5t5VZvsjBi5Lm5torDTwAN9PO9WO5LsRUyZlMtKC1rsKcKjKIYszkZSXOa/IkDhc68qsMHhcM2dREikCzac+BsWvb050j1C8DLTvyYMCrDCbDnlUNHEzKeBtYHyvWkOwMKpF8+nwluN+WnThp1pO0tvGAhYlyKBYeAHICllfn2hVGPczN4zZEsRtJGw58Lg+TC4NQjWxwu+xJ7w5C5zWFUe35lklzILG3ftwJ/F8udPXY5PDQtlaisplXFKUN0JU9VJU/NbVb4TfXFxcJSw6SKG531OjfWkbP3feTKzCyHxAYjwB6+VWx3agcd3tFPmCLA66HjSzdWeUGEbMcEV974pv6XgoZDzZO4/A+F/8XKkHCbLn91p8O3iM6cvzePxCixe6l2Aw8ivpcqxCsPloap5NkShynZtmHIC+nUHmPGq/Srl7WCcf98Uy1fcHtNcJioJx0vkbgTqBm6c7VV47c3GQ3zwOQOaDtB80vUHUXFtfEcPnwqfgt48RD7k0gHTOSPk9x9KD08l0yh6emXlFK6kGxFj0Oh+VBRc6m3ja/wBOdXcvtSlzFcXh4MQoJHfWzW89QPQUf/enZE5tLh5sM3WNs6fI30/hrLv5wCX4dNcxeShIo2GtaZN28JiBfCY+I34LMDGT4X5/3aj4zcbFx6iLtB1iYP8AIDvfSmyZZ6a2PaM8BVtglz4LFJzRoJh6M0T/AEkX5VXTQNG1nUqejAqfkatt2ITI86Dg+Fnv4ZVDqf7yr86eLw0wU5ViM8wpsiniKQRXROgM2oU5loqBCTh9qyrwY+tj+tSBt2b8frYCq9EvwpwLQ2xfwHdLySsTtB5ffsfQUwooAUtVplhdCvLJC46QCwYgdBoPkKb48aAWnAtThAbCC0WKxTJEwBsGFiL6EHlToWoW09ci9Tf+X8zVGpntqky7Tx3WJE/ZmkYHgfmdP/dU+duPDQAeGpFRMGmg/h/Ut/lTzE2N7an1sB/rXjYQ9S9Ly/8AJ6eyWytvwhpXIFgTY8RfjRqKAWlha9yeRDSQjhoakR49iQHN156C9vCo+WgFoNJ9hUmuiy2h2GUGHNmvrc8PHS1LwohRWIlbNyFiL89dTVYq1N2ZglkfvtlUanUC/gCaqcIpclsbJN8FjE5lS6WzA65tBw0setVWKmct3j8rEf8A7V8cLhVNyCQfhBJA+Rv9ar9q4SP3orKPwEnMfEA8PnSVyjnossUsFRapGElCMCVDeBvY+fWm8tKC1oZlTLmPehxe4B6D4QOQt8qLFb0M6Fco14m/LpwqnK0kp41V6cPBb6s/I6u0Cpuqgep/zpybb8rIUuACLaCxt0vUdcIx1A0pp4iDqLeelNtgDfPyMPTZWpBSkFKfIhmdqJ943++QNHDhkZQSoJub+WlHt05ZT4hT9LUWzXuvH/diK4GqTUnjyd/TYaWfBZYCMCOwGgLC3Hnf+dTsNjJIv2Ujp+RmUfIG1QtnahvMH5j/AEqWVrradqVUc+DlXpxtlguY9+cTbLKY51/DNGrfVbfW9HNveoikTD4WKB5VKu6H4TxAXKLVRFaQVp3VBlTk32MsKbZafK0grVmRcDNqFOWoqmSDarTirQoUQDgWnAtChUAOKtT8FjBGD3FYnmaFCg1kieOiQuLja4MSjxBN+NZ7aRU4iy3soA1N9eN7+oo6FYNcttTwb9E91nJZ4Y8PIn9FH0FPYcA2zk24m1idT40KFcDRLOpj/wC8nY1rxRIcnVL/AHea371r39KSFoUK9f0eWYMtHkoUKBBQSlZKFCpkIYWjC0KFDIRcKKT3jYdQLn0FPYmOPTsy3jmt8xahQofIy6I5SklaOhRyKItRFaFCoEQVpLLQoVMkMzvOlpFPVf5mmNlnQ+V/kRRUK42r7Z2tJ1EtdknVvIfQkVYEUKFbtJ/KRh1f81iDSSB1tQoVqMoy1NtQoVCDd6FChUAf/9k="/>
          <p:cNvSpPr>
            <a:spLocks noChangeAspect="1" noChangeArrowheads="1"/>
          </p:cNvSpPr>
          <p:nvPr/>
        </p:nvSpPr>
        <p:spPr bwMode="auto">
          <a:xfrm>
            <a:off x="635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48132" name="Picture 4" descr="http://t0.gstatic.com/images?q=tbn:ANd9GcQlA1M1vMLb7CQyLsp31w7z-j_bcdg7etKkd-FIdHzXmkTK9W8MEw"/>
          <p:cNvPicPr>
            <a:picLocks noChangeAspect="1" noChangeArrowheads="1"/>
          </p:cNvPicPr>
          <p:nvPr/>
        </p:nvPicPr>
        <p:blipFill>
          <a:blip r:embed="rId3" cstate="print"/>
          <a:srcRect/>
          <a:stretch>
            <a:fillRect/>
          </a:stretch>
        </p:blipFill>
        <p:spPr bwMode="auto">
          <a:xfrm rot="16200000">
            <a:off x="969165" y="1703243"/>
            <a:ext cx="2282040" cy="342929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211960" y="1268760"/>
            <a:ext cx="4523920" cy="3416320"/>
          </a:xfrm>
          <a:prstGeom prst="rect">
            <a:avLst/>
          </a:prstGeom>
          <a:noFill/>
        </p:spPr>
        <p:txBody>
          <a:bodyPr wrap="square" rtlCol="0">
            <a:spAutoFit/>
          </a:bodyPr>
          <a:lstStyle/>
          <a:p>
            <a:r>
              <a:rPr lang="zh-CN" altLang="zh-CN" dirty="0"/>
              <a:t>如果可能，让你的课堂或部分环节设计得更符合学生的节奏。下面是几种方式介绍：</a:t>
            </a:r>
          </a:p>
          <a:p>
            <a:pPr lvl="0"/>
            <a:r>
              <a:rPr lang="zh-CN" altLang="zh-CN" dirty="0"/>
              <a:t>充分利用延伸活动，进阶性活动，选项，抉择和开放式活动（所有这些都已经在这个幻灯片里说明了）。</a:t>
            </a:r>
          </a:p>
          <a:p>
            <a:pPr lvl="0"/>
            <a:r>
              <a:rPr lang="zh-CN" altLang="zh-CN" dirty="0"/>
              <a:t>创建一系列手写稿，帮助学生开展作业。当他们完成一项以后，就会过来，从你这里拿走下一个。</a:t>
            </a:r>
          </a:p>
          <a:p>
            <a:pPr lvl="0"/>
            <a:r>
              <a:rPr lang="zh-CN" altLang="zh-CN" dirty="0"/>
              <a:t>给学生一张他们必做事项的列表，他们必尝试事项的列表和一张额外附加题列表。让他们拿着这些列表，用自己的节奏完成工作。</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Pace </a:t>
            </a:r>
            <a:r>
              <a:rPr lang="en-GB" sz="2400" b="1" u="sng" dirty="0" smtClean="0"/>
              <a:t>Yourself</a:t>
            </a:r>
            <a:r>
              <a:rPr lang="zh-CN" altLang="zh-CN" sz="2400" dirty="0"/>
              <a:t>调整你的节奏</a:t>
            </a:r>
          </a:p>
          <a:p>
            <a:pPr algn="ctr"/>
            <a:endParaRPr lang="en-GB" sz="2400" b="1" u="sng" dirty="0"/>
          </a:p>
        </p:txBody>
      </p:sp>
      <p:pic>
        <p:nvPicPr>
          <p:cNvPr id="47106" name="Picture 2" descr="http://www.runnersworld.com/images/cma/paceyourselfapr200.gif"/>
          <p:cNvPicPr>
            <a:picLocks noChangeAspect="1" noChangeArrowheads="1"/>
          </p:cNvPicPr>
          <p:nvPr/>
        </p:nvPicPr>
        <p:blipFill>
          <a:blip r:embed="rId3" cstate="print"/>
          <a:srcRect/>
          <a:stretch>
            <a:fillRect/>
          </a:stretch>
        </p:blipFill>
        <p:spPr bwMode="auto">
          <a:xfrm>
            <a:off x="467544" y="1412776"/>
            <a:ext cx="3279576" cy="327957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3780378" y="1556792"/>
            <a:ext cx="4862306" cy="3139321"/>
          </a:xfrm>
          <a:prstGeom prst="rect">
            <a:avLst/>
          </a:prstGeom>
          <a:noFill/>
        </p:spPr>
        <p:txBody>
          <a:bodyPr wrap="square" rtlCol="0">
            <a:spAutoFit/>
          </a:bodyPr>
          <a:lstStyle/>
          <a:p>
            <a:r>
              <a:rPr lang="zh-CN" altLang="zh-CN" dirty="0"/>
              <a:t>卡片分类是一个很好的活动，因为它能让学生们分类、排列和匹配信息。这个办法是可行的，因为信息是可见的，也容易实际操作。有些学生会发现如果没有实物支撑，他们的平行认知过程会有点困难</a:t>
            </a:r>
            <a:r>
              <a:rPr lang="zh-CN" altLang="zh-CN" dirty="0" smtClean="0"/>
              <a:t>。</a:t>
            </a:r>
            <a:endParaRPr lang="en-US" altLang="zh-CN" dirty="0" smtClean="0"/>
          </a:p>
          <a:p>
            <a:endParaRPr lang="zh-CN" altLang="zh-CN" dirty="0"/>
          </a:p>
          <a:p>
            <a:r>
              <a:rPr lang="zh-CN" altLang="zh-CN" dirty="0"/>
              <a:t>告诉大家一个小窍门，那就是制作硬卡分类，你可以给每张卡片用上头套和底套。这就意味着它们不容易弄坏，你也更有可能年复一年地使用同样一套东西。</a:t>
            </a:r>
          </a:p>
          <a:p>
            <a:r>
              <a:rPr lang="en-US"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Card </a:t>
            </a:r>
            <a:r>
              <a:rPr lang="en-GB" sz="2400" b="1" u="sng" dirty="0" smtClean="0"/>
              <a:t>Sorts</a:t>
            </a:r>
            <a:r>
              <a:rPr lang="zh-CN" altLang="zh-CN" sz="2400" dirty="0"/>
              <a:t>卡片分类</a:t>
            </a:r>
          </a:p>
          <a:p>
            <a:pPr algn="ctr"/>
            <a:endParaRPr lang="en-GB" sz="2400" b="1" u="sng" dirty="0"/>
          </a:p>
        </p:txBody>
      </p:sp>
      <p:pic>
        <p:nvPicPr>
          <p:cNvPr id="46082" name="Picture 2" descr="http://t0.gstatic.com/images?q=tbn:ANd9GcTGGnZU-9cgGG9fgzno39pQ4olQ8njtM7ceqrbLsRpvMlBzy8gVkw"/>
          <p:cNvPicPr>
            <a:picLocks noChangeAspect="1" noChangeArrowheads="1"/>
          </p:cNvPicPr>
          <p:nvPr/>
        </p:nvPicPr>
        <p:blipFill>
          <a:blip r:embed="rId3" cstate="print"/>
          <a:srcRect/>
          <a:stretch>
            <a:fillRect/>
          </a:stretch>
        </p:blipFill>
        <p:spPr bwMode="auto">
          <a:xfrm>
            <a:off x="755576" y="1556792"/>
            <a:ext cx="2682816" cy="358169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308324"/>
          </a:xfrm>
          <a:prstGeom prst="rect">
            <a:avLst/>
          </a:prstGeom>
          <a:noFill/>
        </p:spPr>
        <p:txBody>
          <a:bodyPr wrap="square" rtlCol="0">
            <a:spAutoFit/>
          </a:bodyPr>
          <a:lstStyle/>
          <a:p>
            <a:r>
              <a:rPr lang="zh-CN" altLang="zh-CN" dirty="0"/>
              <a:t>在学习中，语言是一个整体。关键词和你上课时遇到的话题中心有关。以下是区别方法：</a:t>
            </a:r>
          </a:p>
          <a:p>
            <a:pPr lvl="0"/>
            <a:r>
              <a:rPr lang="zh-CN" altLang="zh-CN" dirty="0"/>
              <a:t>提供学生关键词表</a:t>
            </a:r>
          </a:p>
          <a:p>
            <a:pPr lvl="0"/>
            <a:r>
              <a:rPr lang="zh-CN" altLang="zh-CN" dirty="0"/>
              <a:t>提供一张关键词表和与课文相匹配的定义表</a:t>
            </a:r>
          </a:p>
          <a:p>
            <a:pPr lvl="0"/>
            <a:r>
              <a:rPr lang="zh-CN" altLang="zh-CN" dirty="0"/>
              <a:t>提供一张关键词表以及你如何使用它们的例句。</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Keywords</a:t>
            </a:r>
            <a:r>
              <a:rPr lang="zh-CN" altLang="zh-CN" sz="2400" dirty="0"/>
              <a:t>关键词</a:t>
            </a:r>
            <a:endParaRPr lang="en-GB" sz="2400" b="1" u="sng" dirty="0"/>
          </a:p>
        </p:txBody>
      </p:sp>
      <p:pic>
        <p:nvPicPr>
          <p:cNvPr id="81922" name="Picture 2" descr="http://t3.gstatic.com/images?q=tbn:ANd9GcQ4kj6sTGRywY-1x223WuVkK42Fdhnxg4LFql-oI1unX52sSKRtxQ"/>
          <p:cNvPicPr>
            <a:picLocks noChangeAspect="1" noChangeArrowheads="1"/>
          </p:cNvPicPr>
          <p:nvPr/>
        </p:nvPicPr>
        <p:blipFill>
          <a:blip r:embed="rId3" cstate="print"/>
          <a:srcRect/>
          <a:stretch>
            <a:fillRect/>
          </a:stretch>
        </p:blipFill>
        <p:spPr bwMode="auto">
          <a:xfrm>
            <a:off x="611560" y="1988840"/>
            <a:ext cx="3323838" cy="2896294"/>
          </a:xfrm>
          <a:prstGeom prst="rect">
            <a:avLst/>
          </a:prstGeom>
          <a:noFill/>
        </p:spPr>
      </p:pic>
    </p:spTree>
    <p:extLst>
      <p:ext uri="{BB962C8B-B14F-4D97-AF65-F5344CB8AC3E}">
        <p14:creationId xmlns:p14="http://schemas.microsoft.com/office/powerpoint/2010/main" val="107028569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2" name="Picture 6" descr="http://t0.gstatic.com/images?q=tbn:ANd9GcQIFXSYR2q1qTFEsRwsZIjmbxSVD6V2uBYjyB7RKgYUcJyMeuUS"/>
          <p:cNvPicPr>
            <a:picLocks noChangeAspect="1" noChangeArrowheads="1"/>
          </p:cNvPicPr>
          <p:nvPr/>
        </p:nvPicPr>
        <p:blipFill>
          <a:blip r:embed="rId2" cstate="print"/>
          <a:srcRect/>
          <a:stretch>
            <a:fillRect/>
          </a:stretch>
        </p:blipFill>
        <p:spPr bwMode="auto">
          <a:xfrm>
            <a:off x="1547664" y="4221088"/>
            <a:ext cx="1765498" cy="1572630"/>
          </a:xfrm>
          <a:prstGeom prst="rect">
            <a:avLst/>
          </a:prstGeom>
          <a:noFill/>
        </p:spPr>
      </p:pic>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3" action="ppaction://hlinksldjump"/>
              </a:rPr>
              <a:t>Back to </a:t>
            </a:r>
          </a:p>
          <a:p>
            <a:pPr algn="ctr"/>
            <a:r>
              <a:rPr lang="en-GB" sz="1050" dirty="0" smtClean="0">
                <a:solidFill>
                  <a:schemeClr val="bg1"/>
                </a:solidFill>
                <a:hlinkClick r:id="rId3" action="ppaction://hlinksldjump"/>
              </a:rPr>
              <a:t>the start</a:t>
            </a:r>
            <a:endParaRPr lang="en-GB" sz="1050" dirty="0">
              <a:solidFill>
                <a:schemeClr val="bg1"/>
              </a:solidFill>
            </a:endParaRPr>
          </a:p>
        </p:txBody>
      </p:sp>
      <p:sp>
        <p:nvSpPr>
          <p:cNvPr id="7" name="TextBox 6"/>
          <p:cNvSpPr txBox="1"/>
          <p:nvPr/>
        </p:nvSpPr>
        <p:spPr>
          <a:xfrm>
            <a:off x="3923928" y="1268760"/>
            <a:ext cx="4811952" cy="3416320"/>
          </a:xfrm>
          <a:prstGeom prst="rect">
            <a:avLst/>
          </a:prstGeom>
          <a:noFill/>
        </p:spPr>
        <p:txBody>
          <a:bodyPr wrap="square" rtlCol="0">
            <a:spAutoFit/>
          </a:bodyPr>
          <a:lstStyle/>
          <a:p>
            <a:r>
              <a:rPr lang="zh-CN" altLang="zh-CN" dirty="0"/>
              <a:t>匹配，分组和排序活动是非常好的， 因为他们对所有的学生来说都是切实可行的</a:t>
            </a:r>
            <a:r>
              <a:rPr lang="zh-CN" altLang="zh-CN" dirty="0" smtClean="0"/>
              <a:t>。</a:t>
            </a:r>
            <a:endParaRPr lang="en-US" altLang="zh-CN" dirty="0" smtClean="0"/>
          </a:p>
          <a:p>
            <a:endParaRPr lang="en-US" altLang="zh-CN" dirty="0" smtClean="0"/>
          </a:p>
          <a:p>
            <a:r>
              <a:rPr lang="zh-CN" altLang="zh-CN" dirty="0" smtClean="0"/>
              <a:t>同时</a:t>
            </a:r>
            <a:r>
              <a:rPr lang="zh-CN" altLang="zh-CN" dirty="0"/>
              <a:t>，他们也要求不同水平的思考</a:t>
            </a:r>
            <a:r>
              <a:rPr lang="zh-CN" altLang="zh-CN" dirty="0" smtClean="0"/>
              <a:t>，</a:t>
            </a:r>
            <a:endParaRPr lang="en-US" altLang="zh-CN" dirty="0" smtClean="0"/>
          </a:p>
          <a:p>
            <a:r>
              <a:rPr lang="zh-CN" altLang="zh-CN" dirty="0" smtClean="0"/>
              <a:t>例如</a:t>
            </a:r>
            <a:r>
              <a:rPr lang="zh-CN" altLang="zh-CN" dirty="0"/>
              <a:t>，一个能力强的学生可能会给出一个详细的论据，来分析自己的那套排序，而一个低能力的学生可能会谈自己的经验和对比</a:t>
            </a:r>
            <a:r>
              <a:rPr lang="zh-CN" altLang="zh-CN" dirty="0" smtClean="0"/>
              <a:t>。</a:t>
            </a:r>
            <a:endParaRPr lang="en-US" altLang="zh-CN" dirty="0" smtClean="0"/>
          </a:p>
          <a:p>
            <a:endParaRPr lang="zh-CN" altLang="zh-CN" dirty="0"/>
          </a:p>
          <a:p>
            <a:r>
              <a:rPr lang="zh-CN" altLang="zh-CN" dirty="0"/>
              <a:t>这三种活动类型也需要通过一个具体过程展开近距离的想法检验。这是因为，匹配，分组和排序也涉及物质材料，例如卡片或记录或单词重组。</a:t>
            </a:r>
          </a:p>
        </p:txBody>
      </p:sp>
      <p:sp>
        <p:nvSpPr>
          <p:cNvPr id="10" name="TextBox 9"/>
          <p:cNvSpPr txBox="1"/>
          <p:nvPr/>
        </p:nvSpPr>
        <p:spPr>
          <a:xfrm>
            <a:off x="1331640" y="260648"/>
            <a:ext cx="6120680" cy="1200329"/>
          </a:xfrm>
          <a:prstGeom prst="rect">
            <a:avLst/>
          </a:prstGeom>
          <a:noFill/>
        </p:spPr>
        <p:txBody>
          <a:bodyPr wrap="square" rtlCol="0">
            <a:spAutoFit/>
          </a:bodyPr>
          <a:lstStyle/>
          <a:p>
            <a:pPr algn="ctr"/>
            <a:r>
              <a:rPr lang="en-GB" sz="2400" b="1" u="sng" dirty="0" smtClean="0"/>
              <a:t>Matching, Grouping and </a:t>
            </a:r>
            <a:r>
              <a:rPr lang="en-GB" sz="2400" b="1" u="sng" dirty="0" smtClean="0"/>
              <a:t>Ranking</a:t>
            </a:r>
            <a:r>
              <a:rPr lang="zh-CN" altLang="zh-CN" sz="2400" dirty="0"/>
              <a:t>匹配，分组，排序</a:t>
            </a:r>
          </a:p>
          <a:p>
            <a:pPr algn="ctr"/>
            <a:endParaRPr lang="en-GB" sz="2400" b="1" u="sng" dirty="0"/>
          </a:p>
        </p:txBody>
      </p:sp>
      <p:pic>
        <p:nvPicPr>
          <p:cNvPr id="45058" name="Picture 2" descr="http://t2.gstatic.com/images?q=tbn:ANd9GcRc9ALIzUF54zPZCMfj3AzEhv1G1uOS4iYp6cw6F_xdJ8v6Vr140A"/>
          <p:cNvPicPr>
            <a:picLocks noChangeAspect="1" noChangeArrowheads="1"/>
          </p:cNvPicPr>
          <p:nvPr/>
        </p:nvPicPr>
        <p:blipFill>
          <a:blip r:embed="rId4" cstate="print"/>
          <a:srcRect/>
          <a:stretch>
            <a:fillRect/>
          </a:stretch>
        </p:blipFill>
        <p:spPr bwMode="auto">
          <a:xfrm>
            <a:off x="467544" y="1196752"/>
            <a:ext cx="2819400" cy="1619251"/>
          </a:xfrm>
          <a:prstGeom prst="rect">
            <a:avLst/>
          </a:prstGeom>
          <a:noFill/>
        </p:spPr>
      </p:pic>
      <p:pic>
        <p:nvPicPr>
          <p:cNvPr id="45060" name="Picture 4" descr="http://t1.gstatic.com/images?q=tbn:ANd9GcQb8eG9qmCtinsr374z0bYvgAbDnd1AhTnkLmxfnw4Gkwe9tKcu"/>
          <p:cNvPicPr>
            <a:picLocks noChangeAspect="1" noChangeArrowheads="1"/>
          </p:cNvPicPr>
          <p:nvPr/>
        </p:nvPicPr>
        <p:blipFill>
          <a:blip r:embed="rId5" cstate="print"/>
          <a:srcRect/>
          <a:stretch>
            <a:fillRect/>
          </a:stretch>
        </p:blipFill>
        <p:spPr bwMode="auto">
          <a:xfrm>
            <a:off x="467544" y="3068960"/>
            <a:ext cx="1594048" cy="120176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3725016" y="980728"/>
            <a:ext cx="5010864" cy="3785652"/>
          </a:xfrm>
          <a:prstGeom prst="rect">
            <a:avLst/>
          </a:prstGeom>
          <a:noFill/>
        </p:spPr>
        <p:txBody>
          <a:bodyPr wrap="square" rtlCol="0">
            <a:spAutoFit/>
          </a:bodyPr>
          <a:lstStyle/>
          <a:p>
            <a:r>
              <a:rPr lang="zh-CN" altLang="zh-CN" sz="1600" dirty="0"/>
              <a:t>临时讨论小组只是由两三人组成的、短期内即兴讨论一个话题的小团体。在两人小组中，让一个学生保持安静是不可能的，一旦有学生提到私下说，那之后他们更有可能倾向于在全组里公开说</a:t>
            </a:r>
            <a:r>
              <a:rPr lang="zh-CN" altLang="zh-CN" sz="1600" dirty="0" smtClean="0"/>
              <a:t>。</a:t>
            </a:r>
            <a:endParaRPr lang="en-US" altLang="zh-CN" sz="1600" dirty="0" smtClean="0"/>
          </a:p>
          <a:p>
            <a:endParaRPr lang="zh-CN" altLang="zh-CN" sz="1600" dirty="0"/>
          </a:p>
          <a:p>
            <a:r>
              <a:rPr lang="zh-CN" altLang="zh-CN" sz="1600" dirty="0"/>
              <a:t>临时讨论小组非常有利于事情的运转。相比一个人在</a:t>
            </a:r>
            <a:r>
              <a:rPr lang="en-GB" altLang="zh-CN" sz="1600" dirty="0"/>
              <a:t>20</a:t>
            </a:r>
            <a:r>
              <a:rPr lang="zh-CN" altLang="zh-CN" sz="1600" dirty="0"/>
              <a:t>人小组里发言，十个小组讨论的声音是非常热闹的</a:t>
            </a:r>
            <a:r>
              <a:rPr lang="zh-CN" altLang="zh-CN" sz="1600" dirty="0" smtClean="0"/>
              <a:t>。</a:t>
            </a:r>
            <a:endParaRPr lang="en-US" altLang="zh-CN" sz="1600" dirty="0" smtClean="0"/>
          </a:p>
          <a:p>
            <a:endParaRPr lang="en-US" altLang="zh-CN" sz="1600" dirty="0" smtClean="0"/>
          </a:p>
          <a:p>
            <a:r>
              <a:rPr lang="zh-CN" altLang="zh-CN" sz="1600" dirty="0" smtClean="0"/>
              <a:t>讨论</a:t>
            </a:r>
            <a:r>
              <a:rPr lang="zh-CN" altLang="zh-CN" sz="1600" dirty="0"/>
              <a:t>的声音可以让学生进入主题思维中，也让大家的脑子转起来；例如：“开始，对于我设立周末茶话会书单，你们刚听到时是怎么想的，大家讨论五分钟说说吧，现在开始！”</a:t>
            </a:r>
          </a:p>
          <a:p>
            <a:r>
              <a:rPr lang="zh-CN" altLang="zh-CN" sz="1600" dirty="0"/>
              <a:t>来自于</a:t>
            </a:r>
            <a:r>
              <a:rPr lang="en-GB" altLang="zh-CN" sz="1600" u="sng" dirty="0">
                <a:hlinkClick r:id="rId3"/>
              </a:rPr>
              <a:t>http://www.brookes.ac.uk/services/ocsd/teachingnews/archive/autumn04/tips_buzz.html</a:t>
            </a:r>
            <a:r>
              <a:rPr lang="en-GB" altLang="zh-CN" sz="1600" dirty="0"/>
              <a:t> </a:t>
            </a:r>
            <a:endParaRPr lang="zh-CN" altLang="zh-CN" sz="1600"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Buzz </a:t>
            </a:r>
            <a:r>
              <a:rPr lang="en-GB" sz="2400" b="1" u="sng" dirty="0" smtClean="0"/>
              <a:t>Groups</a:t>
            </a:r>
            <a:r>
              <a:rPr lang="zh-CN" altLang="zh-CN" sz="2400" dirty="0"/>
              <a:t>临时讨论小组</a:t>
            </a:r>
          </a:p>
          <a:p>
            <a:pPr algn="ctr"/>
            <a:endParaRPr lang="en-GB" sz="2400" b="1" u="sng" dirty="0"/>
          </a:p>
        </p:txBody>
      </p:sp>
      <p:pic>
        <p:nvPicPr>
          <p:cNvPr id="44034" name="Picture 2" descr="http://t2.gstatic.com/images?q=tbn:ANd9GcRmYEQkQUWJ8v0coWV9NemBATP21xN-Xb6tjA7F54K9RqmeLXG7TQ"/>
          <p:cNvPicPr>
            <a:picLocks noChangeAspect="1" noChangeArrowheads="1"/>
          </p:cNvPicPr>
          <p:nvPr/>
        </p:nvPicPr>
        <p:blipFill>
          <a:blip r:embed="rId4" cstate="print"/>
          <a:srcRect/>
          <a:stretch>
            <a:fillRect/>
          </a:stretch>
        </p:blipFill>
        <p:spPr bwMode="auto">
          <a:xfrm>
            <a:off x="251520" y="1556792"/>
            <a:ext cx="3473496" cy="347350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391980" y="1916832"/>
            <a:ext cx="4176464" cy="3139321"/>
          </a:xfrm>
          <a:prstGeom prst="rect">
            <a:avLst/>
          </a:prstGeom>
          <a:noFill/>
        </p:spPr>
        <p:txBody>
          <a:bodyPr wrap="square" rtlCol="0">
            <a:spAutoFit/>
          </a:bodyPr>
          <a:lstStyle/>
          <a:p>
            <a:r>
              <a:rPr lang="zh-CN" altLang="zh-CN" dirty="0"/>
              <a:t>给学生提供一份设计简报，让他们力所能及做到最好。这不需要严格到向设计方面的课堂要求。</a:t>
            </a:r>
          </a:p>
          <a:p>
            <a:r>
              <a:rPr lang="zh-CN" altLang="zh-CN" dirty="0"/>
              <a:t>例如，你可能把以下这份设计简报放在历史课堂中：</a:t>
            </a:r>
          </a:p>
          <a:p>
            <a:r>
              <a:rPr lang="zh-CN" altLang="zh-CN" dirty="0"/>
              <a:t>创造一些在拿破仑统治期间，欧洲和法国帝国大地上的各方声音吧。</a:t>
            </a:r>
          </a:p>
          <a:p>
            <a:r>
              <a:rPr lang="zh-CN" altLang="zh-CN" dirty="0"/>
              <a:t>确保你考虑到了一些即时性和长期性的回答，当然还有行动了，如果没有，想想这些话会引发什么行动呢？</a:t>
            </a:r>
          </a:p>
          <a:p>
            <a:r>
              <a:rPr lang="en-US" altLang="zh-CN" dirty="0"/>
              <a:t> </a:t>
            </a:r>
            <a:endParaRPr lang="zh-CN" altLang="zh-CN" dirty="0"/>
          </a:p>
        </p:txBody>
      </p:sp>
      <p:sp>
        <p:nvSpPr>
          <p:cNvPr id="10" name="TextBox 9"/>
          <p:cNvSpPr txBox="1"/>
          <p:nvPr/>
        </p:nvSpPr>
        <p:spPr>
          <a:xfrm>
            <a:off x="1331640" y="328331"/>
            <a:ext cx="6120680" cy="461665"/>
          </a:xfrm>
          <a:prstGeom prst="rect">
            <a:avLst/>
          </a:prstGeom>
          <a:noFill/>
        </p:spPr>
        <p:txBody>
          <a:bodyPr wrap="square" rtlCol="0">
            <a:spAutoFit/>
          </a:bodyPr>
          <a:lstStyle/>
          <a:p>
            <a:pPr algn="ctr"/>
            <a:r>
              <a:rPr lang="en-GB" sz="2400" b="1" u="sng" dirty="0" smtClean="0"/>
              <a:t>Design </a:t>
            </a:r>
            <a:r>
              <a:rPr lang="en-GB" sz="2400" b="1" u="sng" dirty="0" smtClean="0"/>
              <a:t>Brief</a:t>
            </a:r>
            <a:r>
              <a:rPr lang="zh-CN" altLang="zh-CN" sz="2400" dirty="0"/>
              <a:t>设计简报</a:t>
            </a:r>
            <a:endParaRPr lang="en-GB" sz="2400" b="1" u="sng" dirty="0"/>
          </a:p>
        </p:txBody>
      </p:sp>
      <p:pic>
        <p:nvPicPr>
          <p:cNvPr id="43010" name="Picture 2" descr="http://t2.gstatic.com/images?q=tbn:ANd9GcTowXPEk19IAR8fjZUvSug14Ty6D35L9HUTyJaszz2UV9lA2byw"/>
          <p:cNvPicPr>
            <a:picLocks noChangeAspect="1" noChangeArrowheads="1"/>
          </p:cNvPicPr>
          <p:nvPr/>
        </p:nvPicPr>
        <p:blipFill>
          <a:blip r:embed="rId3" cstate="print"/>
          <a:srcRect/>
          <a:stretch>
            <a:fillRect/>
          </a:stretch>
        </p:blipFill>
        <p:spPr bwMode="auto">
          <a:xfrm>
            <a:off x="539552" y="1916832"/>
            <a:ext cx="3313830" cy="247263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139952" y="1268760"/>
            <a:ext cx="4595928" cy="3139321"/>
          </a:xfrm>
          <a:prstGeom prst="rect">
            <a:avLst/>
          </a:prstGeom>
          <a:noFill/>
        </p:spPr>
        <p:txBody>
          <a:bodyPr wrap="square" rtlCol="0">
            <a:spAutoFit/>
          </a:bodyPr>
          <a:lstStyle/>
          <a:p>
            <a:r>
              <a:rPr lang="zh-CN" altLang="zh-CN" dirty="0"/>
              <a:t>你可以通过以下五种方式使用工作表来进行区别：</a:t>
            </a:r>
          </a:p>
          <a:p>
            <a:pPr lvl="0"/>
            <a:r>
              <a:rPr lang="zh-CN" altLang="zh-CN" dirty="0"/>
              <a:t>课堂开始前，创建许多工作表，这要与你课堂中各种水平相适应。</a:t>
            </a:r>
          </a:p>
          <a:p>
            <a:pPr lvl="0"/>
            <a:r>
              <a:rPr lang="zh-CN" altLang="zh-CN" dirty="0"/>
              <a:t>使用血多工作表模板，开始时着重强调“按照自己的节奏来”。</a:t>
            </a:r>
          </a:p>
          <a:p>
            <a:pPr lvl="0"/>
            <a:r>
              <a:rPr lang="zh-CN" altLang="zh-CN" dirty="0"/>
              <a:t>创建难度逐级递增的工作表，学生们可以通过这些，让学习层层递进。</a:t>
            </a:r>
          </a:p>
          <a:p>
            <a:pPr lvl="0"/>
            <a:r>
              <a:rPr lang="zh-CN" altLang="zh-CN" dirty="0"/>
              <a:t>创建包含开放性问题或任务的工作表。</a:t>
            </a:r>
          </a:p>
          <a:p>
            <a:pPr lvl="0"/>
            <a:r>
              <a:rPr lang="zh-CN" altLang="zh-CN" dirty="0"/>
              <a:t>创建工作表，提供给学生许多选项或选择（详见选项和选择的幻灯片）。</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Worksheets</a:t>
            </a:r>
            <a:r>
              <a:rPr lang="zh-CN" altLang="zh-CN" sz="2400" dirty="0"/>
              <a:t>工作表</a:t>
            </a:r>
            <a:endParaRPr lang="en-GB" sz="2400" b="1" u="sng" dirty="0"/>
          </a:p>
        </p:txBody>
      </p:sp>
      <p:pic>
        <p:nvPicPr>
          <p:cNvPr id="41986" name="Picture 2" descr="http://t1.gstatic.com/images?q=tbn:ANd9GcQb3yVUua6b6R3aI_U4wzy6unHQzhwTG50VvQOmMcWaoJyTk0apEg"/>
          <p:cNvPicPr>
            <a:picLocks noChangeAspect="1" noChangeArrowheads="1"/>
          </p:cNvPicPr>
          <p:nvPr/>
        </p:nvPicPr>
        <p:blipFill>
          <a:blip r:embed="rId3" cstate="print"/>
          <a:srcRect/>
          <a:stretch>
            <a:fillRect/>
          </a:stretch>
        </p:blipFill>
        <p:spPr bwMode="auto">
          <a:xfrm>
            <a:off x="611560" y="1412776"/>
            <a:ext cx="2889040" cy="375428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970318"/>
          </a:xfrm>
          <a:prstGeom prst="rect">
            <a:avLst/>
          </a:prstGeom>
          <a:noFill/>
        </p:spPr>
        <p:txBody>
          <a:bodyPr wrap="square" rtlCol="0">
            <a:spAutoFit/>
          </a:bodyPr>
          <a:lstStyle/>
          <a:p>
            <a:r>
              <a:rPr lang="zh-CN" altLang="zh-CN" dirty="0"/>
              <a:t>参观和参观者也是进行区别的一个好办法，他们让学生非常有参与感，原因有以下四个：</a:t>
            </a:r>
          </a:p>
          <a:p>
            <a:pPr lvl="0"/>
            <a:r>
              <a:rPr lang="zh-CN" altLang="zh-CN" dirty="0"/>
              <a:t>它们有互动性。</a:t>
            </a:r>
          </a:p>
          <a:p>
            <a:pPr lvl="0"/>
            <a:r>
              <a:rPr lang="zh-CN" altLang="zh-CN" dirty="0"/>
              <a:t>它们很特别。</a:t>
            </a:r>
          </a:p>
          <a:p>
            <a:pPr lvl="0"/>
            <a:r>
              <a:rPr lang="zh-CN" altLang="zh-CN" dirty="0"/>
              <a:t>它们是常规下的一种变化。</a:t>
            </a:r>
          </a:p>
          <a:p>
            <a:pPr lvl="0"/>
            <a:r>
              <a:rPr lang="zh-CN" altLang="zh-CN" dirty="0"/>
              <a:t>它们让学习变得生动。</a:t>
            </a:r>
          </a:p>
          <a:p>
            <a:pPr lvl="0"/>
            <a:r>
              <a:rPr lang="zh-CN" altLang="zh-CN" dirty="0"/>
              <a:t>它们和教室里进行的大多数内容不同。</a:t>
            </a:r>
          </a:p>
          <a:p>
            <a:r>
              <a:rPr lang="zh-CN" altLang="zh-CN" dirty="0"/>
              <a:t>围绕一次参观活动或参观者指定工作计划是一个绝妙的好主题。这就意味着：</a:t>
            </a:r>
          </a:p>
          <a:p>
            <a:pPr lvl="0"/>
            <a:r>
              <a:rPr lang="zh-CN" altLang="zh-CN" dirty="0"/>
              <a:t>你可以为学生们做点准备工作，以确保他们尽可能地吸收。</a:t>
            </a:r>
          </a:p>
          <a:p>
            <a:pPr lvl="0"/>
            <a:r>
              <a:rPr lang="zh-CN" altLang="zh-CN" dirty="0"/>
              <a:t>你可以在之后捕捉他们所学的内容或在此基础上深化。</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Visits and </a:t>
            </a:r>
            <a:r>
              <a:rPr lang="en-GB" sz="2400" b="1" u="sng" dirty="0" smtClean="0"/>
              <a:t>Visitors</a:t>
            </a:r>
            <a:r>
              <a:rPr lang="zh-CN" altLang="zh-CN" sz="2400" dirty="0"/>
              <a:t>参观和参观者</a:t>
            </a:r>
          </a:p>
          <a:p>
            <a:pPr algn="ctr"/>
            <a:endParaRPr lang="en-GB" sz="2400" b="1" u="sng" dirty="0"/>
          </a:p>
        </p:txBody>
      </p:sp>
      <p:pic>
        <p:nvPicPr>
          <p:cNvPr id="40962" name="Picture 2" descr="http://t2.gstatic.com/images?q=tbn:ANd9GcQIkhuWrDoL01sQ-kTRKTkr2AUScnXFZHKkElCuP1aATsYdNLfp"/>
          <p:cNvPicPr>
            <a:picLocks noChangeAspect="1" noChangeArrowheads="1"/>
          </p:cNvPicPr>
          <p:nvPr/>
        </p:nvPicPr>
        <p:blipFill>
          <a:blip r:embed="rId3" cstate="print"/>
          <a:srcRect/>
          <a:stretch>
            <a:fillRect/>
          </a:stretch>
        </p:blipFill>
        <p:spPr bwMode="auto">
          <a:xfrm>
            <a:off x="467151" y="2132856"/>
            <a:ext cx="3570886" cy="237626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124744"/>
            <a:ext cx="4176464" cy="5355312"/>
          </a:xfrm>
          <a:prstGeom prst="rect">
            <a:avLst/>
          </a:prstGeom>
          <a:noFill/>
        </p:spPr>
        <p:txBody>
          <a:bodyPr wrap="square" rtlCol="0">
            <a:spAutoFit/>
          </a:bodyPr>
          <a:lstStyle/>
          <a:p>
            <a:r>
              <a:rPr lang="en-GB" dirty="0" smtClean="0"/>
              <a:t>Divide the class into groups.</a:t>
            </a:r>
          </a:p>
          <a:p>
            <a:endParaRPr lang="en-GB" dirty="0"/>
          </a:p>
          <a:p>
            <a:r>
              <a:rPr lang="en-GB" dirty="0" smtClean="0"/>
              <a:t>Give each group a topic to research or a question to answer.</a:t>
            </a:r>
          </a:p>
          <a:p>
            <a:endParaRPr lang="en-GB" dirty="0"/>
          </a:p>
          <a:p>
            <a:r>
              <a:rPr lang="en-GB" dirty="0" smtClean="0"/>
              <a:t>Provide appropriate resources and ask the groups to create a presentation they will give to the whole class.</a:t>
            </a:r>
          </a:p>
          <a:p>
            <a:endParaRPr lang="en-GB" dirty="0"/>
          </a:p>
          <a:p>
            <a:r>
              <a:rPr lang="en-GB" dirty="0" smtClean="0"/>
              <a:t>To avoid boring presentations, set students some ground rules. For example:</a:t>
            </a:r>
          </a:p>
          <a:p>
            <a:endParaRPr lang="en-GB" dirty="0"/>
          </a:p>
          <a:p>
            <a:pPr marL="285750" indent="-285750">
              <a:buFont typeface="Arial" pitchFamily="34" charset="0"/>
              <a:buChar char="•"/>
            </a:pPr>
            <a:r>
              <a:rPr lang="en-GB" dirty="0" smtClean="0"/>
              <a:t>No reading off slides.</a:t>
            </a:r>
          </a:p>
          <a:p>
            <a:pPr marL="285750" indent="-285750">
              <a:buFont typeface="Arial" pitchFamily="34" charset="0"/>
              <a:buChar char="•"/>
            </a:pPr>
            <a:r>
              <a:rPr lang="en-GB" dirty="0" smtClean="0"/>
              <a:t>Make a hand-out.</a:t>
            </a:r>
          </a:p>
          <a:p>
            <a:pPr marL="285750" indent="-285750">
              <a:buFont typeface="Arial" pitchFamily="34" charset="0"/>
              <a:buChar char="•"/>
            </a:pPr>
            <a:r>
              <a:rPr lang="en-GB" dirty="0" smtClean="0"/>
              <a:t>Include one piece of drama.</a:t>
            </a:r>
          </a:p>
          <a:p>
            <a:pPr marL="285750" indent="-285750">
              <a:buFont typeface="Arial" pitchFamily="34" charset="0"/>
              <a:buChar char="•"/>
            </a:pPr>
            <a:r>
              <a:rPr lang="en-GB" dirty="0" smtClean="0"/>
              <a:t>Include one game or interactive element.</a:t>
            </a:r>
          </a:p>
          <a:p>
            <a:pPr marL="285750" indent="-285750">
              <a:buFont typeface="Arial" pitchFamily="34" charset="0"/>
              <a:buChar char="•"/>
            </a:pPr>
            <a:r>
              <a:rPr lang="en-GB" dirty="0" smtClean="0"/>
              <a:t>Include one discussion question (and then lead the discussion).</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Student Presentations</a:t>
            </a:r>
            <a:endParaRPr lang="en-GB" sz="2400" b="1" u="sng" dirty="0"/>
          </a:p>
        </p:txBody>
      </p:sp>
      <p:pic>
        <p:nvPicPr>
          <p:cNvPr id="39938" name="Picture 2" descr="http://t0.gstatic.com/images?q=tbn:ANd9GcRmJvX2hgPRHxMnRGtgKtgRGKcycFwBR2I6AOFE8AMac870XTQu"/>
          <p:cNvPicPr>
            <a:picLocks noChangeAspect="1" noChangeArrowheads="1"/>
          </p:cNvPicPr>
          <p:nvPr/>
        </p:nvPicPr>
        <p:blipFill>
          <a:blip r:embed="rId3" cstate="print"/>
          <a:srcRect/>
          <a:stretch>
            <a:fillRect/>
          </a:stretch>
        </p:blipFill>
        <p:spPr bwMode="auto">
          <a:xfrm>
            <a:off x="467544" y="1844824"/>
            <a:ext cx="3493352" cy="261664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案例研究是一个非常好用的办法，因为它们通过上下文让想法容易理解，也提供给学生具体的案例，他们可以用来确定抽象概念。</a:t>
            </a:r>
          </a:p>
          <a:p>
            <a:r>
              <a:rPr lang="zh-CN" altLang="zh-CN" dirty="0"/>
              <a:t>总的来说，案例研究提供了在真实世界里应用着的概念、种类和想法的证据。</a:t>
            </a:r>
          </a:p>
          <a:p>
            <a:r>
              <a:rPr lang="zh-CN" altLang="zh-CN" dirty="0"/>
              <a:t>他们展示了你正在教学的东西，因为它们就是鲜活的案例。</a:t>
            </a:r>
          </a:p>
          <a:p>
            <a:r>
              <a:rPr lang="zh-CN" altLang="zh-CN" dirty="0"/>
              <a:t>许多课本和教育网站提供现成的案例研究。你也可以使用新闻文章。如果你找不到想要的内容，也可以创建自己的。这样，你就可以年复一年地使用它了。</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Case </a:t>
            </a:r>
            <a:r>
              <a:rPr lang="en-GB" sz="2400" b="1" u="sng" dirty="0" smtClean="0"/>
              <a:t>Studies</a:t>
            </a:r>
            <a:r>
              <a:rPr lang="zh-CN" altLang="zh-CN" sz="2400" dirty="0"/>
              <a:t>案例研究</a:t>
            </a:r>
          </a:p>
          <a:p>
            <a:pPr algn="ctr"/>
            <a:endParaRPr lang="en-GB" sz="2400" b="1" u="sng" dirty="0"/>
          </a:p>
        </p:txBody>
      </p:sp>
      <p:pic>
        <p:nvPicPr>
          <p:cNvPr id="38914" name="Picture 2" descr="http://t0.gstatic.com/images?q=tbn:ANd9GcQVgqJ7CYzDmVuO61NswEgM4tpHoUJ22MpLS-foHsBh-C7uomL0gg"/>
          <p:cNvPicPr>
            <a:picLocks noChangeAspect="1" noChangeArrowheads="1"/>
          </p:cNvPicPr>
          <p:nvPr/>
        </p:nvPicPr>
        <p:blipFill>
          <a:blip r:embed="rId3" cstate="print"/>
          <a:srcRect/>
          <a:stretch>
            <a:fillRect/>
          </a:stretch>
        </p:blipFill>
        <p:spPr bwMode="auto">
          <a:xfrm>
            <a:off x="0" y="2204864"/>
            <a:ext cx="4171850" cy="208592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052736"/>
            <a:ext cx="4176464" cy="4247317"/>
          </a:xfrm>
          <a:prstGeom prst="rect">
            <a:avLst/>
          </a:prstGeom>
          <a:noFill/>
        </p:spPr>
        <p:txBody>
          <a:bodyPr wrap="square" rtlCol="0">
            <a:spAutoFit/>
          </a:bodyPr>
          <a:lstStyle/>
          <a:p>
            <a:r>
              <a:rPr lang="zh-CN" altLang="zh-CN" dirty="0"/>
              <a:t>发现学习是基于提问指导下的一种办法。发现学习相信，对于学习者来说，发现事实，以及事实和自己的关系是最好的学习途径。</a:t>
            </a:r>
          </a:p>
          <a:p>
            <a:r>
              <a:rPr lang="zh-CN" altLang="zh-CN" dirty="0"/>
              <a:t>选自</a:t>
            </a:r>
            <a:r>
              <a:rPr lang="en-GB" altLang="zh-CN" dirty="0"/>
              <a:t> - </a:t>
            </a:r>
            <a:r>
              <a:rPr lang="en-GB" altLang="zh-CN" u="sng" dirty="0">
                <a:hlinkClick r:id="rId3"/>
              </a:rPr>
              <a:t>http://www.learning-theories.com/discovery-learning-bruner.html</a:t>
            </a:r>
            <a:r>
              <a:rPr lang="en-GB" altLang="zh-CN" dirty="0"/>
              <a:t> </a:t>
            </a:r>
            <a:endParaRPr lang="zh-CN" altLang="zh-CN" dirty="0"/>
          </a:p>
          <a:p>
            <a:r>
              <a:rPr lang="zh-CN" altLang="zh-CN" dirty="0"/>
              <a:t>你可以通过以下几种方式，把发现学习融入到你的课堂中去：</a:t>
            </a:r>
          </a:p>
          <a:p>
            <a:pPr lvl="0"/>
            <a:r>
              <a:rPr lang="zh-CN" altLang="zh-CN" dirty="0"/>
              <a:t>团队合作</a:t>
            </a:r>
          </a:p>
          <a:p>
            <a:pPr lvl="0"/>
            <a:r>
              <a:rPr lang="zh-CN" altLang="zh-CN" dirty="0"/>
              <a:t>提供一些信息，让学生们回答其余的。</a:t>
            </a:r>
          </a:p>
          <a:p>
            <a:pPr lvl="0"/>
            <a:r>
              <a:rPr lang="zh-CN" altLang="zh-CN" dirty="0"/>
              <a:t>给学生们布置独立作业，例如一份调查或设计简报。</a:t>
            </a:r>
          </a:p>
          <a:p>
            <a:pPr lvl="0"/>
            <a:r>
              <a:rPr lang="zh-CN" altLang="zh-CN" dirty="0"/>
              <a:t>实验</a:t>
            </a:r>
          </a:p>
          <a:p>
            <a:pPr lvl="0"/>
            <a:r>
              <a:rPr lang="zh-CN" altLang="zh-CN" dirty="0"/>
              <a:t>调查</a:t>
            </a:r>
          </a:p>
        </p:txBody>
      </p:sp>
      <p:sp>
        <p:nvSpPr>
          <p:cNvPr id="10" name="TextBox 9"/>
          <p:cNvSpPr txBox="1"/>
          <p:nvPr/>
        </p:nvSpPr>
        <p:spPr>
          <a:xfrm>
            <a:off x="1331640" y="199689"/>
            <a:ext cx="6120680" cy="830997"/>
          </a:xfrm>
          <a:prstGeom prst="rect">
            <a:avLst/>
          </a:prstGeom>
          <a:noFill/>
        </p:spPr>
        <p:txBody>
          <a:bodyPr wrap="square" rtlCol="0">
            <a:spAutoFit/>
          </a:bodyPr>
          <a:lstStyle/>
          <a:p>
            <a:r>
              <a:rPr lang="en-GB" sz="2400" b="1" u="sng" dirty="0" smtClean="0"/>
              <a:t>Discovery </a:t>
            </a:r>
            <a:r>
              <a:rPr lang="en-GB" sz="2400" b="1" u="sng" dirty="0" smtClean="0"/>
              <a:t>Learning</a:t>
            </a:r>
            <a:r>
              <a:rPr lang="zh-CN" altLang="zh-CN" sz="2400" dirty="0"/>
              <a:t>发现学习</a:t>
            </a:r>
          </a:p>
          <a:p>
            <a:pPr algn="ctr"/>
            <a:endParaRPr lang="en-GB" sz="2400" b="1" u="sng" dirty="0"/>
          </a:p>
        </p:txBody>
      </p:sp>
      <p:pic>
        <p:nvPicPr>
          <p:cNvPr id="37890" name="Picture 2" descr="http://t0.gstatic.com/images?q=tbn:ANd9GcQcuwg0k5nma6E_Gkp_Dv_VhF-K1xq6Aq_RcxMIn-ZI5cAmJ7_7"/>
          <p:cNvPicPr>
            <a:picLocks noChangeAspect="1" noChangeArrowheads="1"/>
          </p:cNvPicPr>
          <p:nvPr/>
        </p:nvPicPr>
        <p:blipFill>
          <a:blip r:embed="rId4" cstate="print"/>
          <a:srcRect/>
          <a:stretch>
            <a:fillRect/>
          </a:stretch>
        </p:blipFill>
        <p:spPr bwMode="auto">
          <a:xfrm>
            <a:off x="395536" y="2132856"/>
            <a:ext cx="3656728" cy="243338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308324"/>
          </a:xfrm>
          <a:prstGeom prst="rect">
            <a:avLst/>
          </a:prstGeom>
          <a:noFill/>
        </p:spPr>
        <p:txBody>
          <a:bodyPr wrap="square" rtlCol="0">
            <a:spAutoFit/>
          </a:bodyPr>
          <a:lstStyle/>
          <a:p>
            <a:r>
              <a:rPr lang="zh-CN" altLang="zh-CN" dirty="0"/>
              <a:t>做实验有很多好处：</a:t>
            </a:r>
          </a:p>
          <a:p>
            <a:pPr lvl="0"/>
            <a:r>
              <a:rPr lang="zh-CN" altLang="zh-CN" dirty="0"/>
              <a:t>他们是切实可行的，意味着他们能做得到</a:t>
            </a:r>
          </a:p>
          <a:p>
            <a:pPr lvl="0"/>
            <a:r>
              <a:rPr lang="zh-CN" altLang="zh-CN" dirty="0"/>
              <a:t>他们经常包含了发现知识的过程（见前面幻灯片）</a:t>
            </a:r>
          </a:p>
          <a:p>
            <a:pPr lvl="0"/>
            <a:r>
              <a:rPr lang="zh-CN" altLang="zh-CN" dirty="0"/>
              <a:t>他们也可以是激动人心或充满参与性的</a:t>
            </a:r>
          </a:p>
          <a:p>
            <a:pPr lvl="0"/>
            <a:r>
              <a:rPr lang="zh-CN" altLang="zh-CN" dirty="0"/>
              <a:t>他们给学生机会来引领自己的学习</a:t>
            </a:r>
          </a:p>
          <a:p>
            <a:pPr lvl="0"/>
            <a:r>
              <a:rPr lang="zh-CN" altLang="zh-CN" dirty="0"/>
              <a:t>他们能推动分析和科学方法的实践</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Experiments</a:t>
            </a:r>
            <a:r>
              <a:rPr lang="zh-CN" altLang="zh-CN" sz="2400" dirty="0"/>
              <a:t>做实验</a:t>
            </a:r>
          </a:p>
          <a:p>
            <a:pPr algn="ctr"/>
            <a:endParaRPr lang="en-GB" sz="2400" b="1" u="sng" dirty="0"/>
          </a:p>
        </p:txBody>
      </p:sp>
      <p:pic>
        <p:nvPicPr>
          <p:cNvPr id="36866" name="Picture 2" descr="http://t3.gstatic.com/images?q=tbn:ANd9GcTG6hjYZlwn7_g1JFXQl0fsGHPFaIxotuuoYYHfU_chY5PRx6Zh"/>
          <p:cNvPicPr>
            <a:picLocks noChangeAspect="1" noChangeArrowheads="1"/>
          </p:cNvPicPr>
          <p:nvPr/>
        </p:nvPicPr>
        <p:blipFill>
          <a:blip r:embed="rId3" cstate="print"/>
          <a:srcRect/>
          <a:stretch>
            <a:fillRect/>
          </a:stretch>
        </p:blipFill>
        <p:spPr bwMode="auto">
          <a:xfrm>
            <a:off x="322994" y="1743125"/>
            <a:ext cx="3543972" cy="283800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考虑到你班级中各种学习水平线上的学生们，你要准备一系列的问题。问题可以是：</a:t>
            </a:r>
          </a:p>
          <a:p>
            <a:pPr lvl="0"/>
            <a:r>
              <a:rPr lang="zh-CN" altLang="zh-CN" dirty="0"/>
              <a:t>抽象或具体</a:t>
            </a:r>
          </a:p>
          <a:p>
            <a:pPr lvl="0"/>
            <a:r>
              <a:rPr lang="zh-CN" altLang="zh-CN" dirty="0"/>
              <a:t>导入或非导入</a:t>
            </a:r>
          </a:p>
          <a:p>
            <a:pPr lvl="0"/>
            <a:r>
              <a:rPr lang="zh-CN" altLang="zh-CN" dirty="0"/>
              <a:t>个人或非个人</a:t>
            </a:r>
          </a:p>
          <a:p>
            <a:pPr lvl="0"/>
            <a:r>
              <a:rPr lang="zh-CN" altLang="zh-CN" dirty="0"/>
              <a:t>通用或特殊</a:t>
            </a:r>
          </a:p>
          <a:p>
            <a:pPr lvl="0"/>
            <a:r>
              <a:rPr lang="zh-CN" altLang="zh-CN" dirty="0"/>
              <a:t>与所学内容紧密联系或关系不大</a:t>
            </a:r>
          </a:p>
          <a:p>
            <a:r>
              <a:rPr lang="zh-CN" altLang="zh-CN" dirty="0"/>
              <a:t>当然还有其它很多选项，在之后的幻灯片里也还会再提起。</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Question </a:t>
            </a:r>
            <a:r>
              <a:rPr lang="en-GB" sz="2400" b="1" u="sng" dirty="0" smtClean="0"/>
              <a:t>Range </a:t>
            </a:r>
            <a:r>
              <a:rPr lang="en-US" altLang="zh-CN" sz="2400" dirty="0"/>
              <a:t>.</a:t>
            </a:r>
            <a:r>
              <a:rPr lang="zh-CN" altLang="zh-CN" sz="2400" dirty="0"/>
              <a:t>系列问题</a:t>
            </a:r>
          </a:p>
          <a:p>
            <a:pPr algn="ctr"/>
            <a:endParaRPr lang="en-GB" sz="2400" b="1" u="sng" dirty="0"/>
          </a:p>
        </p:txBody>
      </p:sp>
      <p:pic>
        <p:nvPicPr>
          <p:cNvPr id="35842" name="Picture 2" descr="http://t1.gstatic.com/images?q=tbn:ANd9GcRapcdBWhpyh7YwsS52WvUuqiqn7CX8NpVJEddhfHFgstPZtAvN"/>
          <p:cNvPicPr>
            <a:picLocks noChangeAspect="1" noChangeArrowheads="1"/>
          </p:cNvPicPr>
          <p:nvPr/>
        </p:nvPicPr>
        <p:blipFill>
          <a:blip r:embed="rId3" cstate="print"/>
          <a:srcRect/>
          <a:stretch>
            <a:fillRect/>
          </a:stretch>
        </p:blipFill>
        <p:spPr bwMode="auto">
          <a:xfrm>
            <a:off x="512914" y="1746177"/>
            <a:ext cx="3339004" cy="333900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59416" y="1268760"/>
            <a:ext cx="4176464" cy="3139321"/>
          </a:xfrm>
          <a:prstGeom prst="rect">
            <a:avLst/>
          </a:prstGeom>
          <a:noFill/>
        </p:spPr>
        <p:txBody>
          <a:bodyPr wrap="square" rtlCol="0">
            <a:spAutoFit/>
          </a:bodyPr>
          <a:lstStyle/>
          <a:p>
            <a:r>
              <a:rPr lang="zh-CN" altLang="zh-CN" dirty="0"/>
              <a:t>你使用的语言越复杂，你的学生们就越不可能理解其中的意思。</a:t>
            </a:r>
          </a:p>
          <a:p>
            <a:r>
              <a:rPr lang="zh-CN" altLang="zh-CN" dirty="0"/>
              <a:t>通过简化语言来进行区别设计吧。</a:t>
            </a:r>
          </a:p>
          <a:p>
            <a:r>
              <a:rPr lang="zh-CN" altLang="zh-CN" dirty="0"/>
              <a:t>你可以在这些不同地方使用：</a:t>
            </a:r>
          </a:p>
          <a:p>
            <a:pPr lvl="0"/>
            <a:r>
              <a:rPr lang="zh-CN" altLang="zh-CN" dirty="0"/>
              <a:t>当你向全班发言时</a:t>
            </a:r>
          </a:p>
          <a:p>
            <a:pPr lvl="0"/>
            <a:r>
              <a:rPr lang="zh-CN" altLang="zh-CN" dirty="0"/>
              <a:t>当你向单个学生说话时</a:t>
            </a:r>
          </a:p>
          <a:p>
            <a:pPr lvl="0"/>
            <a:r>
              <a:rPr lang="zh-CN" altLang="zh-CN" dirty="0"/>
              <a:t>当你撰写评论时</a:t>
            </a:r>
          </a:p>
          <a:p>
            <a:pPr lvl="0"/>
            <a:r>
              <a:rPr lang="zh-CN" altLang="zh-CN" dirty="0"/>
              <a:t>使用幻灯片或交互式幻灯片</a:t>
            </a:r>
          </a:p>
          <a:p>
            <a:pPr lvl="0"/>
            <a:r>
              <a:rPr lang="zh-CN" altLang="zh-CN" dirty="0"/>
              <a:t>使用手写稿时</a:t>
            </a:r>
          </a:p>
          <a:p>
            <a:r>
              <a:rPr lang="zh-CN" altLang="zh-CN" dirty="0"/>
              <a:t>简化并不意味着说话少，而是把事情说明得更加清楚，容易理解。</a:t>
            </a:r>
          </a:p>
        </p:txBody>
      </p:sp>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Simple </a:t>
            </a:r>
            <a:r>
              <a:rPr lang="en-GB" sz="2400" b="1" u="sng" dirty="0" smtClean="0"/>
              <a:t>Language</a:t>
            </a:r>
            <a:r>
              <a:rPr lang="zh-CN" altLang="zh-CN" sz="2400" dirty="0"/>
              <a:t>简单语言</a:t>
            </a:r>
          </a:p>
          <a:p>
            <a:pPr algn="ctr"/>
            <a:endParaRPr lang="en-GB" sz="2400" b="1" u="sng" dirty="0"/>
          </a:p>
        </p:txBody>
      </p:sp>
      <p:pic>
        <p:nvPicPr>
          <p:cNvPr id="80898" name="Picture 2" descr="http://t1.gstatic.com/images?q=tbn:ANd9GcTnx9YG7OK5x1cOIddQy5C_Xn6CvvrM2i73I3st9jR5_W5PwvfsKw"/>
          <p:cNvPicPr>
            <a:picLocks noChangeAspect="1" noChangeArrowheads="1"/>
          </p:cNvPicPr>
          <p:nvPr/>
        </p:nvPicPr>
        <p:blipFill>
          <a:blip r:embed="rId3" cstate="print"/>
          <a:srcRect/>
          <a:stretch>
            <a:fillRect/>
          </a:stretch>
        </p:blipFill>
        <p:spPr bwMode="auto">
          <a:xfrm>
            <a:off x="0" y="1844824"/>
            <a:ext cx="4290184" cy="297135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139952" y="1052736"/>
            <a:ext cx="4826768" cy="2585323"/>
          </a:xfrm>
          <a:prstGeom prst="rect">
            <a:avLst/>
          </a:prstGeom>
          <a:noFill/>
        </p:spPr>
        <p:txBody>
          <a:bodyPr wrap="square" rtlCol="0">
            <a:spAutoFit/>
          </a:bodyPr>
          <a:lstStyle/>
          <a:p>
            <a:r>
              <a:rPr lang="zh-CN" altLang="zh-CN" dirty="0"/>
              <a:t>提前计划你的问题，这样做的好处是你可以根据主题或学生想出一系列不同的特色问题。</a:t>
            </a:r>
          </a:p>
          <a:p>
            <a:r>
              <a:rPr lang="zh-CN" altLang="zh-CN" dirty="0"/>
              <a:t>你可能想要记录下自己的问题，这样的话，当你下次再教这个主题时，就可以再用得上了。</a:t>
            </a:r>
          </a:p>
          <a:p>
            <a:r>
              <a:rPr lang="zh-CN" altLang="zh-CN" dirty="0"/>
              <a:t>你可以在课堂上召集这些问题，也可以在课堂内容基础上创建问题。这会阻止你反复使用之前的问题，这是不会让你的学习向前进步的。你可以再看看这套幻灯片里的其它页，找找有用的问题类型和种类。</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Question </a:t>
            </a:r>
            <a:r>
              <a:rPr lang="en-GB" sz="2400" b="1" u="sng" dirty="0" smtClean="0"/>
              <a:t>Planning</a:t>
            </a:r>
            <a:r>
              <a:rPr lang="zh-CN" altLang="zh-CN" sz="2400" dirty="0"/>
              <a:t>问题计划</a:t>
            </a:r>
          </a:p>
          <a:p>
            <a:pPr algn="ctr"/>
            <a:endParaRPr lang="en-GB" sz="2400" b="1" u="sng" dirty="0"/>
          </a:p>
        </p:txBody>
      </p:sp>
      <p:pic>
        <p:nvPicPr>
          <p:cNvPr id="34818" name="Picture 2" descr="http://t1.gstatic.com/images?q=tbn:ANd9GcRDK8a7Wh4nQqAku611zWHZztKUkATbiq-F9AkRaJ9eiIVsLSFM"/>
          <p:cNvPicPr>
            <a:picLocks noChangeAspect="1" noChangeArrowheads="1"/>
          </p:cNvPicPr>
          <p:nvPr/>
        </p:nvPicPr>
        <p:blipFill>
          <a:blip r:embed="rId3" cstate="print"/>
          <a:srcRect/>
          <a:stretch>
            <a:fillRect/>
          </a:stretch>
        </p:blipFill>
        <p:spPr bwMode="auto">
          <a:xfrm>
            <a:off x="467544" y="2314020"/>
            <a:ext cx="3255960" cy="196034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让学生证明自己的发言。</a:t>
            </a:r>
          </a:p>
          <a:p>
            <a:r>
              <a:rPr lang="zh-CN" altLang="zh-CN" dirty="0"/>
              <a:t>你可能会给他们一个机会，让他们在告诉你之前，和自己的伙伴讨论一下。对他们来说，这可能会让整个过程更加简单一些。</a:t>
            </a:r>
          </a:p>
          <a:p>
            <a:r>
              <a:rPr lang="zh-CN" altLang="zh-CN" dirty="0"/>
              <a:t>所有的学生都可以证明自己的发言。不同点就来自于这些证明的复杂性。</a:t>
            </a:r>
          </a:p>
          <a:p>
            <a:r>
              <a:rPr lang="zh-CN" altLang="zh-CN" dirty="0"/>
              <a:t>当你鼓励学生们去证明自己所说的话时，其实你就是在鼓励他们分析。所有的学习过程都是一个整体。</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Justify</a:t>
            </a:r>
            <a:r>
              <a:rPr lang="zh-CN" altLang="zh-CN" sz="2400" dirty="0"/>
              <a:t>证明</a:t>
            </a:r>
          </a:p>
          <a:p>
            <a:pPr algn="ctr"/>
            <a:endParaRPr lang="en-GB" sz="2400" b="1" u="sng" dirty="0"/>
          </a:p>
        </p:txBody>
      </p:sp>
      <p:pic>
        <p:nvPicPr>
          <p:cNvPr id="33794" name="Picture 2" descr="http://t1.gstatic.com/images?q=tbn:ANd9GcT9T8UVysJPxc9l3Fm1JMtYxSggEf6YP-BUoXLq2vi7SHuAteyu"/>
          <p:cNvPicPr>
            <a:picLocks noChangeAspect="1" noChangeArrowheads="1"/>
          </p:cNvPicPr>
          <p:nvPr/>
        </p:nvPicPr>
        <p:blipFill>
          <a:blip r:embed="rId3" cstate="print"/>
          <a:srcRect/>
          <a:stretch>
            <a:fillRect/>
          </a:stretch>
        </p:blipFill>
        <p:spPr bwMode="auto">
          <a:xfrm>
            <a:off x="764367" y="1292797"/>
            <a:ext cx="2895530" cy="364837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3923928" y="1052736"/>
            <a:ext cx="4820457" cy="3416320"/>
          </a:xfrm>
          <a:prstGeom prst="rect">
            <a:avLst/>
          </a:prstGeom>
          <a:noFill/>
        </p:spPr>
        <p:txBody>
          <a:bodyPr wrap="square" rtlCol="0">
            <a:spAutoFit/>
          </a:bodyPr>
          <a:lstStyle/>
          <a:p>
            <a:r>
              <a:rPr lang="zh-CN" altLang="zh-CN" dirty="0"/>
              <a:t>仔细思考什么时候使用开放型问题和封闭型问题。</a:t>
            </a:r>
          </a:p>
          <a:p>
            <a:r>
              <a:rPr lang="zh-CN" altLang="zh-CN" dirty="0"/>
              <a:t>一般来说，我通常喜欢开放型问题。这是因为他们让学生有机会分析，来推进立场，阐述说明并认真地思考一个主题。封闭型问题更倾向于让学生们试着自己猜出正确答案。</a:t>
            </a:r>
          </a:p>
          <a:p>
            <a:r>
              <a:rPr lang="zh-CN" altLang="zh-CN" dirty="0"/>
              <a:t>用 “可能”来打开你的问题吧：</a:t>
            </a:r>
          </a:p>
          <a:p>
            <a:r>
              <a:rPr lang="zh-CN" altLang="zh-CN" dirty="0"/>
              <a:t>什么是民主？</a:t>
            </a:r>
          </a:p>
          <a:p>
            <a:r>
              <a:rPr lang="zh-CN" altLang="zh-CN" dirty="0"/>
              <a:t>民主可能是什么？</a:t>
            </a:r>
          </a:p>
          <a:p>
            <a:r>
              <a:rPr lang="zh-CN" altLang="zh-CN" dirty="0"/>
              <a:t>显然，第二个案例比第一个案例有更广阔的思考和讨论空间。</a:t>
            </a:r>
            <a:r>
              <a:rPr lang="en-US" altLang="zh-CN" dirty="0"/>
              <a:t/>
            </a:r>
            <a:br>
              <a:rPr lang="en-US" altLang="zh-CN" dirty="0"/>
            </a:b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Open and </a:t>
            </a:r>
            <a:r>
              <a:rPr lang="en-GB" sz="2400" b="1" u="sng" dirty="0" smtClean="0"/>
              <a:t>Closed</a:t>
            </a:r>
            <a:r>
              <a:rPr lang="zh-CN" altLang="zh-CN" sz="2400" dirty="0"/>
              <a:t>开放和封闭</a:t>
            </a:r>
          </a:p>
          <a:p>
            <a:pPr algn="ctr"/>
            <a:endParaRPr lang="en-GB" sz="2400" b="1" u="sng" dirty="0"/>
          </a:p>
        </p:txBody>
      </p:sp>
      <p:pic>
        <p:nvPicPr>
          <p:cNvPr id="32770" name="Picture 2" descr="http://t1.gstatic.com/images?q=tbn:ANd9GcR-a40duWaeRJfOHF03MXqlXuEMdYYJFQeubokWWUVlcmsJqGJ7Ew"/>
          <p:cNvPicPr>
            <a:picLocks noChangeAspect="1" noChangeArrowheads="1"/>
          </p:cNvPicPr>
          <p:nvPr/>
        </p:nvPicPr>
        <p:blipFill>
          <a:blip r:embed="rId3" cstate="print"/>
          <a:srcRect/>
          <a:stretch>
            <a:fillRect/>
          </a:stretch>
        </p:blipFill>
        <p:spPr bwMode="auto">
          <a:xfrm>
            <a:off x="323528" y="2117127"/>
            <a:ext cx="3498510" cy="207987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要求学生阐明问题。</a:t>
            </a:r>
          </a:p>
          <a:p>
            <a:r>
              <a:rPr lang="zh-CN" altLang="zh-CN" dirty="0"/>
              <a:t>鼓励他们和你一样做。</a:t>
            </a:r>
          </a:p>
          <a:p>
            <a:r>
              <a:rPr lang="zh-CN" altLang="zh-CN" dirty="0"/>
              <a:t>阐明问题的很大好处是学生们可以减少歧义。这是因为它们需要阐述人必须说明想法的某个方面，让提问人听明白才行。</a:t>
            </a:r>
          </a:p>
          <a:p>
            <a:r>
              <a:rPr lang="zh-CN" altLang="zh-CN" dirty="0"/>
              <a:t>阐明型问题包括：</a:t>
            </a:r>
          </a:p>
          <a:p>
            <a:pPr lvl="0"/>
            <a:r>
              <a:rPr lang="zh-CN" altLang="zh-CN" dirty="0"/>
              <a:t>你说这个确切地想说明什么？</a:t>
            </a:r>
          </a:p>
          <a:p>
            <a:pPr lvl="0"/>
            <a:r>
              <a:rPr lang="zh-CN" altLang="zh-CN" dirty="0"/>
              <a:t>你可以给我一个案例吗？</a:t>
            </a:r>
          </a:p>
          <a:p>
            <a:pPr lvl="0"/>
            <a:r>
              <a:rPr lang="zh-CN" altLang="zh-CN" dirty="0"/>
              <a:t>那个是怎么工作的？</a:t>
            </a:r>
          </a:p>
          <a:p>
            <a:pPr lvl="0"/>
            <a:r>
              <a:rPr lang="zh-CN" altLang="zh-CN" dirty="0"/>
              <a:t>你可以再解释下那个吗？</a:t>
            </a:r>
          </a:p>
          <a:p>
            <a:pPr lvl="0"/>
            <a:r>
              <a:rPr lang="zh-CN" altLang="zh-CN" dirty="0"/>
              <a:t>你会把这个比作成什么呢？</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Clarification</a:t>
            </a:r>
            <a:r>
              <a:rPr lang="zh-CN" altLang="zh-CN" sz="2400" dirty="0"/>
              <a:t>阐明</a:t>
            </a:r>
          </a:p>
          <a:p>
            <a:pPr algn="ctr"/>
            <a:r>
              <a:rPr lang="en-GB" sz="2400" b="1" u="sng" dirty="0" smtClean="0"/>
              <a:t> </a:t>
            </a:r>
            <a:endParaRPr lang="en-GB" sz="2400" b="1" u="sng" dirty="0"/>
          </a:p>
        </p:txBody>
      </p:sp>
      <p:sp>
        <p:nvSpPr>
          <p:cNvPr id="31746" name="AutoShape 2" descr="data:image/jpeg;base64,/9j/4AAQSkZJRgABAQAAAQABAAD/2wCEAAkGBhQSERQUEhQWFRUVGBcVFBgXFRQWGBgXFBYVFhQXFBYYGyYeFxkjGRQUIC8gIycpLCwsFR4xNTAqNScrLCkBCQoKDgwOGg8PGi4lHyQsLCwsLCwsLSkqLCwsLCwsLCwvLCwsLCwpKSwsLCwsLCwsLCwsLCwsLCksLCwsLCwsLP/AABEIALcBEwMBIgACEQEDEQH/xAAcAAABBQEBAQAAAAAAAAAAAAAEAAIDBQYBBwj/xABEEAABAgQEBAMFBQQIBgMAAAABAhEAAxIhBAUxQSJRYXEGMoETUpGhsRRCYnLBB5Lh8BUWIzNTgqLRQ2Nzg6PxNLLS/8QAGgEBAAMBAQEAAAAAAAAAAAAAAAIDBAEFBv/EACgRAAICAQMEAgEFAQAAAAAAAAABAhEDBBIhEzFBUSJhFTJCkdHwFP/aAAwDAQACEQMRAD8As6YVMPaOtADKY7TD2hNADGjtMOaOQAqYVMOEdgBtMKmHPHRADKY7TD2hNADKYTQ8iOKBGogDjQqY4Fw8GAOUwmh4EdpgCOmFTElMKmAI6YVMSUwqYAjaE0SUwqYAjaE0SUwqYAjpjlMSNCpgCOmOtD6YVMAMaFTElMKmAI6YTRI0KmAI2jsPphQB2ZhlI4VJvziAxqCAo6RErKgVPAGdEtR0BMcuNQfhGqkSCjQQViaG8oL9IAzWWYUKVxaRfry5Cg1IaAkSADwhoI9osWgCnzLLAg8Lw2Vkc1Qewi2WFE3EWGDCgLwBUSvCrouplfKAcRkE5AdqgOUa4qEMGNAgDDpJ5aawgqNt9glKJUAHOsDL8Oyip2btAGUMpT2BjUYPBiZKAWB1gjE5MlxQWgLNvEmDwCWnz0pXrQHXMP8A20uR3LCOpN9gHYXw7JS4pd+cUeaZAZZJT5eUZbNP26AOMLhirkqcqn/xof8A+0ZrEftPzPEqpQpKSrRMqSl/QqClfOLlp8j5oqeaC8m+TLh/so83nYfNFEe0mzUk3vPpP7qVhoqsXjMXLJfEz3BYtOns/epjElppPs0ceZLvZ657OF7OPI5HivGo0xEw/mIWP9YMW2D/AGl4lP8AeIlzB2KD8U2+UdekyrwcWeD8notEcpjP5X+0fCzbTQqSeauNP7yb/FMaiUErSFy1JWk6KSQofERnlCUeJItUlLsD0wqYJTIeOKw5ERJA9MKmJSiOUwBFTCpiWmFTAEVMKmJaYVMAR0wmiSmFTAEdMKmJKYVMAR0wokphQBoJcwQUlQMY5GaLEFSs7VygDVJUneOTZSTGcGZKMPOZKgC0KANI6oFnikXmJjqc2VpAFiJpeDkYy14oU4wmCUYwbmADp+NAium4p45iMQF6QH7JR0EAWmGxramO5l4mk4aWZk5dKRoNVKPJCdz/ACWjNZznScMGPFMI4U8h7y+Q6an5x5nneZqxC3Uajz27JGgAjTg07yv6KMuZY0X/AIm/aticQSjDvh5Rs6T/AGqh+KYPJ2Q3cxiRJckm5NyTqTzPMwXIwrkCwfnF7L8LhMuubOloBDpANaj6Ax68MMMXB5sss8nJnEyIusoz5eGQoSUpCleZZDqb3RyEQz8MlKmSqsc2I+Rhglxp6cZLsZes4vg1WSftCUhkTEJIP3gAL9tB3eNUccnEJZVKkHalCvraPLk4Y6sfgYssvzlcpQ4lKTZw4T8yCwjLl0qfMO5qxatriZZ5/wCBkgKmSVpAF6ChvgUv9Iy+CwkkkpnqmIPNKEqHRwSDHp+WZ1LnouluaVMfgd4jzTwjh8QOFNC9lJU1/wAQNj8u8Z4Z3D45DTPCp/KBgcV4SATUmdKUNjxo9HUG+cVeFxk/CTKpS1S1bsXCh1F0qHdxGpmTcbgwZcxKjKekVg0HlSoaW6xYYLK5GODLR7NQF1IWlWuhPb8Q9Ysk1Vy5RXFO6jw/QvD/AO0hEwhGKAlL0Ewf3Z/MNUd7jtGyUHu7jUeuhEeU+JPBkzClzxyzYLSNDyUPun5dYL8JeJZmFZCyVyT9zdHWWTp+XQ9DeMeXTR278b4NOPO72zXJ6OUwmiTDzkzEBcshSVXBH82PTaOlEYDWRUwqYlpjlMAR0wqYe0JoAZTCpiSmFTAEbQmiRoTQBHTCiRoUACmXDfYCJ44YAmwstO8HfY0EQBIY6wUO8AMVlYfWGzMqI00iUq5GHIxxGsARyZW0SJwQJhysWI57cGAGJy41NtzgbxNniMFJADKnLf2aTcBtZix7o5bm3Mh+PzL2EtUxZ4Ehzz5ADqSQB3jyzOMxXOWqbMPGv4JSPKlPQD9TqY0YMLyyopzZVjjYFmGNVMUolRJUSVKNySdYFlyInlyIIRIvH0MMcYKkfPzyyyOwYSWiRQKtYMRh4IkSqSCwLbEAj1BibZFQbI8uyCZNY0kI3Uxb05xYz8jlygT7Q1DQWf6vzg2f4jnLFNglmYBvnFUpJJc3jMupJ3J0vRrrFBVFW/bHSTLAqUn2ivxG3wBBHzhsrCS5pVURLZikBLi+rkX5bGHCTHVSOUTr7I37RcIkISkFK0VJ0ZibcnAV6Q0eK1CxSC24cfHlFWiWRBCMYoJpAHqPrGd4F55NKzPxwXErxelafZqAFVuMVJPfYxUYzK50lftJaUUi4Ug6cw/m207QLPFWwHbnDa1BNNSm5OY7HBt5iRlnbVSLvC+KZc1JRODg2I5j01jM5nlSUqeUqpGxe7bA9esOVh4SEFm6xNYVF3Ei8zkqkE5BnMzBTAFhRlLYqTzGy5exI+YtyI9KkgTEhSCFJUApJGhBuCI8zKhR7NYdBLpOpQrmkcjuIufAefmUv7Ms8KyfZH3ZmpT2XdvxfmjzNVgr5I34Mt/FmzVII1EOOBVy1ib7SQbwV9vOzRgNYPJycq1Mdn5IUhwXaJ/6SblEE3NhpV3gAAJhUxKrEg6Xho1vADpEsHWCzlIIdJiE4hKRaITnLG0ASHLl8oURjO4UABiTDky4llz+kNuTYQA2iOFBidClA3ESnFfhgAKkw4CCDNTuGiN72BgCGY5hiQRBipJGoMD4nEply1zFDhQlSz2SHb1ZvWAM34imrxM5GFl3CeOZqztqptkpL9182jLYrCssg/dJGhGhbQ6Rs8oVMlSFrWQiZNJWt7ElZ4RfQaH1MUeNkJKyQa3JJV7xNzZrR62ke3g87Vrciql4eJkyYtsJ4enzPJKUeZZgO5MaGf4DASgJm1TGddgUA/hIY26u8a56iEXTZlhppNcIxqZcSokkkAAkmwDXJ5ARucH4YRIUlQJKwNykh+YAH6wfJxCEVzDdR1LDQaRnlrF+1GmOl9s86XIKbKBB6gj6wdleRLnqISybOCpwDpYHsX9I16PEBUS6K204QWB112tHVeIWSSlIFmdhpsLDTpEHqpNcIktNFPlmZzLwrOkAKUApJFykux3Bs/rpFeJMX07O5qrAluwaGIVL1KL9NPrFkM06+SISxQv4spvYQ04eLitvKkDveGn8o+H6xasj9FbgvZT+whpkRaKkwwyImpkHArFYeGow14tTh4UvD3ju8KHJl87XQW0cAhuY06gu19IhRmInpAYJmIsCm1hdJtuNj0hniqYQWUzpYFiQQFOWOoUxKrg6EbGKCTiFIUFufUEd257v2+PiT1LWZ3zE3Rx/D7PbMizM4nDomOKvLMHJafN8XCv80Frw6zvGQ8AZmkTyg+SeiodJktz801/upjeLI5xVkjtlRphLdGyrVg1bqhJwYi19gSHiJck8ogTBpchtIcZHWHlSgIllYoAXEADmTDpWFfQCJJk5J0iFU1ucATfZVe4IURjH94UARJbnD5c2nS8Q/Z4cnDtAExxfOFKWNS4iIS2hzvtAEwKSfNDjOKDZjAs7FIQ1VKTs5aHy+YYwBIrMSbRR+KscUolSxczpyEta4lvOVr/00/GLtSX2EZTxAoqx2GSG/spU6YR1mFMpP0UY7FW6ON0gOaha3rd+RLkXe/xg7KliWDYv6X0s+wtBsrLCAyg3cjvpvD5WCTrUGtc2GvWPUc4uO0wKElLcTy/EK0PQNbXgROZTlKcrZzdgIKVJSdwOQSh9rXjicODe553HyJ1ilbC57iebhkqapa/Xn6QhLl7AqbkW+Rhn2Xukc1G3xAiP7Lqwq7fW4iuvsnf0Szs0I8iQnY6fMPeB/wCmSrhtV/OkMRlupu4/E3yZ4K9i9ggWu4BcW5naOqkHbA6el/gPQR1MuCkYYnn84kThiA4Nuv8AGL1k4KHDkHkTKCeEF+YBEIBKjcFI3a/wEEy8KSb/ABuPpE6sE2qgRzJb9Ii583ZJR4qgIYZHvE8rN8jrE39HyGLzCDt5WfreJloTd6fRVj+9vEIwKFaMO7fURzqN+TuxLwDScuqOoA57dIccqUHNmGrEH17QQcIGuD9Q3rpA+ZrTLl1AEbMocJcHhNIe4fQbb6R2Wdx5CxJnmXj2UuXO9osECYGZyFJKaa06CpjSoO7hQMZCVPJZ2b0FrtoNNLdu8XviWcF4aTOC1qqWsTAovRMQEJBQTchUsoe2qCLWEZcqKiAzv8Hck+jPHlT+Umy9Lg2vhXMSkhQv7JSJo3cA8YfqLesexz8TLAckAcz8o8M8IYpKcTLChwqqSq+wQ4ttfbW7RBn2dzhOmSjMUUpUwD2Zg3yIi7dujH+DmNU2e+ScyTS6VAjm4iObnqEpdS009xHzuM+WAQFqA5AloHn5sohnUR3MRLT6Rk5tKWwC0l+RERY/OpMrzrSNtRHzxIxS0sa1A9CY7MxlRdayruSbwB9FysbLWAUrSXvqI5icbLR51pT3Ij55TjFDRSh2UYkmY1UwiqYTsHJgD3ZPibC/4qfjCjwUSTsTCgD3LFeJpUuSuZUF0AlgdW5RhsH4v+14gLM5Um4pTdrbEbxVCanQaHUNA5KUqBSA/aAPVsf4sw8hCFLmAhRpcXv1gzLs5kzkVy1gp32jx1UwKJqG+h584LweHJSaNA1QDhzAC8a5quZi1ArFKfKQbAD9Y9F8I5yhWBRMUqyRc9uceYz5fGLJIPSDMJj1sZUt6T5gNIA0eI/aKqaqZKlIYaJW7W96KbLM7EjGKE8kukJKiamIUouejEWAgZeXKUWKRUB2YdYGxWDTLUxAO/PivuYjKTirRxm8l+JcLSVO5YlmU5bQBxv+sC5h40kppCJS5jlFRZglKiamLFynhLDV7aRh0pqpKfvEC+wIixThyQAj8L3boReKXrMyXKSKtiN1hvEmHWlRClJpqstNJVSH4Q++wtoYiV4okBYFSmorUWWoAuAEABJqVrpsBq9sticGxeprizmwY3F7NbXke0VUmfVMKS7JUUm97EX15cucU/kZ+kdcDdf1ulibOBDy5aUqSpCXMwqaoJBDFqhvsTpAkvxzJCFLWhVQXSlCE1qKTopyyW1djyjLpxaRNWTSoAm1maxcen1iSfixsACNxZ3fQacr/wAiX5GXo5t+zc4rxPhkarKnDmhCl7PcpFieXOAp/jKQl6ETVHZpYSDe7E6WvcRlU4hQS1LOfMWuNEgP6vztDfbqI100Dbfh2Osc/Iy9I7SLHNvGpmySmRJnoWSL3DUuVC12Li4Z2jKoz/MEBpasQHJ2UdtnFvSLoYo8w3p/IvD0Tid+e40+vOK5a6fehSKObmmZrCXViGGnEpO3MEOevWIzPzAF/aYgb/30zWz3q6P8I0SCVKG5cB+F7sLepZn5awRNxCQpgoAFwwL6AgArIAuX6dYg9dL0SSMxL+3XV7SeOZ9qv6g3iNeAxzuTMJZySu7O4uVerRpBjDUlJSxJu/Q8Q2Dueexg2ZnVJKUixN+rbXFw/XQQ/wCyXoJJmTweFxyWo9tw+Vpi3uzkAKsDb5QUZeOUniE1SEcSgtS1AB3VYm9n+MXE/MCoDiUlifKR9Qm38ILTmZUGSSkpDpIDgKcU293bsdtY49VJ8M6krPPsQpKjSkghahs1JPmB152L7XEASlBJIdwC3xGo67P21gvNpKZc1SWYA6AlVKnckqIBmNs+ytYHxIJUVapUFEbN95QSNNXIHWNcOwYTl1RUkB3Pls2urF+ogvMsoWpalhL2SPVKQk/SLvwzg0pUlg4eqq13diev+8X8/LwqcpIDCph8o09Jwd2QhK2eco8OTSCaW+ENlZJNAcpj1LGZSmUjzOW0ir+w00k6G8dLTz/+iZpPlI5RN/V+YACoR6CcMkqsyW2iHETUJUGuN7QBgjlEx9C0cVl0wEcOmto9DTmMskBQGsNMwLmV0MkWtAHnplkWdoUemnKJarsm99IUAYk4hUtNwKrgiIJOKCiW1GncxF4pJCwQX6iBssJUknTnf6QBdzkE0huVR3d4tzOKUgI3ihTKd3JfZzqe8GZZjLcZuHLCAB8dwrAq7nqYmwGIoUSVXt6xWY/FH21gw66XgmTiBWAQ495t4AvkZgCSBqbO+sCz08Kav8Sg7tWlRR6OhY9Yq8VOpW6QSk2D2Yxa5fPCysbmXWB+KTx2/wC37YesdSvg5LsQYg0JSw0KlKA0ATcMR9IIy7F0uTe5J+BI+LiJ58klJUjXcaDTU9NHEV2KKgKjTQyQ41fynbS38IrnBOKRBOm7DJE1TqUQ9QVS+ydTvpdn6cngWRjJSDUrhC3F0q86WJNXIApJ2Pzh4nezlpJAUB5i53BILg3Y3+PaIcUhCkVXApJDAC6XO4cOTu1jdowzwRkzr4DcXiUpZ1OCOAi9i7aC5DKGl2tD04QHRxa6TZ0sN9rpbcRV4zBrCSQySGdSVFgEpJSlIpLqJsC9yfzGHzJC/MlKn8iXdIcCorUGdg4CUsdUgWYRm6FJUyNh9an0Fd2F3I6A9xqOVm05icRMqpZTMKWD9ADoQokb7sYGkYpYUagfdUWZIFKAQavKq9TGw4Tws0G/bGAmspSQqyuKkWJPEQWBKnq3YqD6mvptPsFRJPw6QGCSXdKSxCSbuUjcOSHdrfEAqNksVCwdlOWLAEUsmxVcu79jBv2pDB1cJCilnDu5d9bVAXZ6e0QIzJK1KFMxNVTJNPmcU1FQ90i/S2ogotLsdaOUKdmB4mVYul/eTYE2ZuZGsTSwEFBSlx96lZc66hT3YPpaIzmISge0mKpHJ1BR1FYIBSC7dACX5Ge1WqkFK0qYFRoKUmoEi6mJupb393aG2TXY4kQzEHzJIDkts9yGA5aP2PrJIw5JFTEhyQ9LnWxe12vdrm7vAbkh0pDVBbEm1TsQw4XSbBV2IfqRiZqv+EDWT5iwTdiSVhOr7Hn6R3pSZ0IGFVLfQFi5Zxto/UgO+45mHOlKhUmwBKi7CzE+tOmgitM1aQxmBK9Em5BemxDBruO3pEZwhWqgKPFZL31Nki24H15MJwwXJWcbobjZksIxCkAmoKIJJaySAL6qDi4txBmaMTLlFwm7q0ZmLggONrmPQsy8PD2dAWFFiH1d6fXUa9+cV2ReHEBanBCkjzEFg+jdd/UR68VHwTfCotfCGHBnJCS7JazAcRbR4LzTMh9pm0khlqAI0ZJIDegEGeHcGnDBcz/DSpajsTLSVW6E2/zCM1JJpS6nKjct8Y152nVFOCLV2WAx4Ut7sNXiSdj6jde2wioE5wpwzEhJ0c9oeEAJBOp12EZzQWEqcg2J4tj06wPMllmCnG5gXD4pJtYaj4Q9MwpUeEXsOr7wA1WUpJBqPPWLLD43hocMYrTiCnzC+nRokEx6iALC23cwBcuI5FUnFEADhPeFAGZzpJXxJFhY9IbhstZKKnSVWFjcPrFgpRUoAMUEOXt8IhxmHWpSVVFQAYE3AG2mkAWX9EEItxFLBn35w6WlKQoKF+Q0D84lwxEtLB61eZT8tmiTDyQk24qg5fSAGfa0KTTQl+0BSRUq7BPlH8BE2LwNFKuZJt1iFWMSk1FiXf8ASAHYyQFqCACw1MS4FapRQtLKKJgKQT5gNUkciHHYwJOzREtb3UvQDYg6NE/tUqFRF0gFuTwBoVIEqapIJKbGWectYqlk9aSH6gwNi8ATxS9dSnS/TpEmFxQnSmTeZh7/AJpKi5HUpUX7L6QSJ1wU73/3ibW5Efoz8xAooUSAdd9C9+lh6PEgtup9GAAvpqdj+sXs+Sibrwq5horcTli0G1xzf66c4xzxtHdo3ATKlUzUVpqsWfRwKkjUkH0ciDcRl0gFLoU7MlVuFLMWBsBoXZ7RXIBBuOTW+Fm7/CHKmEqCXIGhOwDcn5RQ7JVSCMRi5SLCQFAoIGsxLqWuYp7B1VLB1HkHYCycOiZLNMmgggipKUOXO1mbhPMsxJFoIxMgiwL9hxBhr/G0CyEWZ1q5cNX0vyitxmiFc8k39n7VKq6gkpFIKgFM5KVEsACToAB13EsmYygUoK3cAzAq3Ca6VMHJQ+hfZ7wLJSwuLm7P89CG03gmXPloDpluvUllEtvcqI+POOKMv3HVAkGNMoJUhAlK4gkpCRqBcPcEJJFydTsbD/1knqBdalFbEkpQsqpIpYEEfdDcnMPnYqYsEC2jfxL9dY7h8uXz4rhgRvps+rW7xz5Wcrmok+Ew01aBXNPCCS76Hrrr73M21gqbkz0lCiampTo5GpPRth+sVmPytSLmYbAWBH5mLDSLDKqUSipBWSQ1zdJ6NcfLbpFkcbLUl2aCF5WEWI4tXSm7A6O9QDDYjaKHEAGbwvYNqC7+Ytyca9D3i0xWZrSDqX1Gg61cz0vFcVqWsMklZ0AHlB3+tzF8VyV5tvgsJE692dujknXtuYLy3CBRWqyUsVFt1WcudS2+0R4PJSLzD/lB1/Mr/aClOtaZCGFRvySAHJP4UpdR7Rtw4XJ8lcpbVbIPEeOErCgWqxCiw/5Usio+qwn5xm5SWTSAQTcE7doOz7ECdNrSHlgCVKG4lo0Pcl1HqqIQm5CzZgkPr/CE3bJxVIHk4cOAs8WoANn7RLisOtCgmYQzc9toJwshIKlJS5DAKL7RAMvWtftJijctpoNoiSApcoAB2IOn6wZg5SKnU4SOLvyiSXhqKnDpDtzaGzJTLS5dKx93VtgYAInS5aqbKFTlII3EATJYQi7kkkC2gELE4alSTNWrekDUPpBHsFBbAuwvu0ARJwK1B0qsdLQoOSgkWVaOwB53LnTRwlw44ermzRaZmJklEtAUCog1pHS4eDpuXtIlrUp6GSANebkRVyJ8tQJUZlZPCpXlL6iAAZeMmLIdRSHYmDcLmc4TFFioEUdn5dTA+IlTPZMEEIKlEkB9OvKD8rpoJVNZSWUkENpcOYAssVjlS8GqtJE5Kglj7qt2isQRMkqCx/aBlIbW+x6QcEjGTaq+Oh1FSrADZoizOXJlSFULqWWYg684AGy4yxSCpJmFR1DsDaLGXmCgJqEhIYupZHLQCM9gMCVqlBCStb1KSbWe14vs6xCZSDJKAlZ4ndwxNgYAFyvO5smclSGKyRW/lVsUltAQSD3jbLQkMpL+ymXS+qFbpU24Nj8dCHx0+YMKgVF5vmSwdBcNq0T+Gszmy1rGKf2U25BDkK2XLA3AsRuOoBFkJVw+xGS8o1aV3Y6xKZpGunrA06VQfeTYgguGOhfkdj+sKVM/hCcaOxdhC8KleuvMEv6GBk5MpJ4VBj8SOr25XiVM7laH1b7xS4JkrB1ZcpIte2t39HV22gBOHWDdKgT2HWxBi7CzDjiBofmHit4kyVlWcOu3C1m783s+sO+zKTdQt/Nje0WqCkXBAPZv5tEqZgNqh0DmOdJHOCjQlI1/h0Zzz1ieRjSkeUb3YtrZvjFp9nQb0pJ5lIP1iUFPT4Rzo/YXBQzcxUsilNSriwc9W5f+4fKy6avUFDaFVmFtH10i49qB5bdgBEktTxJYUjjd9wDD5Qw41lTbAMOtzeLCTLSkcIA7Bn7nUwwqfQ/rAebZujDpuXWRZO56n3U9fg8aIY+aiiLaStnMxzUShfzHyjfv0H+0BYquVJa3t8QniBLezkKuE/mma/l/PEWWSKU/asQKyq8qWrRahYKWNpSSNPvEUjRRFLmWFnTlLWVlRWStSlG9R1/9RrytYo9OPfz/AEZsd5Zb32Xb+w5aWls/ELuIjGEJQXWC93OoaJMpm2ZaQ7Md9N4LlpSpRQzaMYxGoZhZroUQuxFLdecSKx1NIUa9B2POKnNsQiUab3elt+8UQzRXE6wS9g2ggDafaEhZqFqWTyJMD4eWDMTLqZR078orJGKSpSBOmJSDxJG/ryhwWtM1mam6Vau+/wAIAPxMlaVF+KkkLO1+UEqKQtkFkFIGl9NSYqE+J2nKQWCC7E6qteAZWaqUpawU0sBc6MdoAt/LwgOB1EKApeehvIIUASzUAla0g6C+wA5wLLmAJ4gFKpJSLa/pBGAVVLnAcKhKJIJ1bfvFQmWVID3qIvvY3gCzx+OXIlSgAyiC6NRpvAWFytE1ImrlkBP94xZJOzDlHMZlUxQdJLNSkE9YuZctYlCUtvJok6qHMQBXJy+WuZQmXT90qSWqcaDsI5hMpkgoKk8KCfMDxX063i3wGGug0tSXN/i0D4mRNxEwmg0pNIBIHC+ogACbViMSZsoJksKEAFiabPaC8sydf2iYZsxC0gBKqjfoBEk3wylC0lyC72L25QRissVOWyDQkEBRa5/jAFZmOKkTJtCq5ipINLCxI2AG2kPnzJJlqmzUkTEjykGxOiRB8rw6JC1ezqUrVSjuDsIIwWV1SZv2mkgkLvqW8qRvAA2W+0k4dE1dZROJVLApUpA+8UhVlJIuUGx6G8He1IAUAFO7UGym1oCm4uaFModYq8+zxUylKQEJQkJSE8hFFhs2myVEpNj5kqDoUBspP0IYjYiLYZFVS7EHF94mhxXi6SkFgqsfdKVJ7h2LGCMv8TSJtgsIUfurZPwJ4T8YqzMw2MspQkzdAJiuE9Ezv0WOgJ1iqzPwpNk+YfGz9ibH0MX9GE18WR6lfqRvylr39Iekub/SPLpOPnySyVrR0ct+6bfKLTDeOsQnzUL/ADJY/FJEUywSRapJm+rEOQ2wJ9Yx0v8AaH70gHstvkUmJ0/tDR/gK/fH/wCYh05ejto1yVX0iQg8oxyv2i+7IPrM/wBkQJP/AGgT1eVEtHopR+Zb5RJYZvwccl7N8mVyuYGx+dSZIPtJiQfdHEr90O3q0edT88xM6ypq2OyeEfBLPB+A8LKo9rPUmTJ9+YaQedFiVnogKPSNMdK0rm6RTLMlwuWH47xitfDh00D3ixX6DRPz7xaeH/Cl1TcUeICtSVkvzqm3e+yfMfwhiczO8WScOacEh1j/AI81Icf9GU5CPzKJVyoMSSRMnhUwlhMdTFZCQ9yA7k76xyeeMFtxfyQWOWR3k7ejQ4rBrxgqTNYPekB1BPltokAMGDACw0jk7BIsEKqI1JDF93jM5NNXUfZqUFCwbTq8WMyYsKch/eMYjSGhVB/y6RBPwxmGyvZkgMR05w6XOfQW/TpEuIKqKwGSCA5EABKyqYSQtQUNSSNG90wWcplAEpCSSABYPa8RzM3NSUpBINodJnFQLDQ6iABcfl0pZBKOMNbnBH2jiCRYAXf7veEtdNSvv7OLPyirxypx0TVU1Rb6QAbmuTpmN7MoUpy5HTaJcBhfZSChSEqBdzyMVa5E0FFlM+3XnFqtaikJSCS93FupgCiThP8AmDf6woukJS15VXVhfrCgAGUSmZMJHCU0jmyhf6QIMYAKUA6mnaFCgB/9IKKUDUl2fpHZObrdVSQ4DAjmY7CgA/I8UTVWTbaLzDJrUW7tChQAUmVTs4HWGTcxsGte8chQAOnPFFXAPjAmdYt1Puwf4QoUAZrE4iK+dNeFCgAYiLHLfEuIw4plzHRvLWAuX+4pwPRoUKCdAtUeIsLODYjCFB97DrYd/ZLt/qjsrKMvmlpeJmJUdErlqf8A0pKfnHYUXLPNeSHTiFH9nlnBWsdPZp+pjifBY/wZiu8ySn6GOQo24Z71bMuW4ukzs3wxQHWiTJSN5hmTD/4wfpFfTgUXVNmTj7smVQn9+cQR+4YUKKJ6mak1Gl/vuy2OFNJtsSvFyJX/AMbDy5f41/28zuCsBCT2QD1ipzDOF4hVU4lauayVHsCbgdIUKM0pynzJl0YqPZEEvAIVo4Pf+EWkjEgpTKuQlmHUDnChRAkaPByVUhmT0AH1iyk4RJcK8x0tChQBOcuQkpUHcWPX0gifhzNTRSAj+btChQAIrIKKWINj0gAzhLmBAFyfTvHIUAOk4omZStIUNh2i3RigEkmWkDZjeOQoAq50+YqY6WSBc6aQNOmzlhSnAALA9OwhQoAhQEAMVK+cKFCgD//Z"/>
          <p:cNvSpPr>
            <a:spLocks noChangeAspect="1" noChangeArrowheads="1"/>
          </p:cNvSpPr>
          <p:nvPr/>
        </p:nvSpPr>
        <p:spPr bwMode="auto">
          <a:xfrm>
            <a:off x="635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31748" name="Picture 4" descr="http://www.coachwithjeremy.com/blog/wp-content/uploads/2009/01/calrify-values.jpg"/>
          <p:cNvPicPr>
            <a:picLocks noChangeAspect="1" noChangeArrowheads="1"/>
          </p:cNvPicPr>
          <p:nvPr/>
        </p:nvPicPr>
        <p:blipFill>
          <a:blip r:embed="rId3" cstate="print"/>
          <a:srcRect/>
          <a:stretch>
            <a:fillRect/>
          </a:stretch>
        </p:blipFill>
        <p:spPr bwMode="auto">
          <a:xfrm>
            <a:off x="539552" y="2348880"/>
            <a:ext cx="3517404" cy="234259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370792" y="1022709"/>
            <a:ext cx="4595928" cy="2862322"/>
          </a:xfrm>
          <a:prstGeom prst="rect">
            <a:avLst/>
          </a:prstGeom>
          <a:noFill/>
        </p:spPr>
        <p:txBody>
          <a:bodyPr wrap="square" rtlCol="0">
            <a:spAutoFit/>
          </a:bodyPr>
          <a:lstStyle/>
          <a:p>
            <a:r>
              <a:rPr lang="zh-CN" altLang="zh-CN" dirty="0"/>
              <a:t>使用挑战性问题来拓展你班上有能力同学的水平。你可以使用以下几种问题类型：</a:t>
            </a:r>
          </a:p>
          <a:p>
            <a:pPr lvl="0"/>
            <a:r>
              <a:rPr lang="zh-CN" altLang="zh-CN" dirty="0"/>
              <a:t>评价性问题（判断，评测，批判，反驳）</a:t>
            </a:r>
          </a:p>
          <a:p>
            <a:pPr lvl="0"/>
            <a:r>
              <a:rPr lang="zh-CN" altLang="zh-CN" dirty="0"/>
              <a:t>创造性问题（机会，联结，融合，创造）</a:t>
            </a:r>
          </a:p>
          <a:p>
            <a:pPr lvl="0"/>
            <a:r>
              <a:rPr lang="zh-CN" altLang="zh-CN" dirty="0"/>
              <a:t>比较性问题（如何比较？如何不同？这和什么东西相似？为什么？）</a:t>
            </a:r>
          </a:p>
          <a:p>
            <a:pPr lvl="0"/>
            <a:r>
              <a:rPr lang="zh-CN" altLang="zh-CN" dirty="0"/>
              <a:t>大问题（哲学性的，假设性场景，基于价值观问题）</a:t>
            </a:r>
          </a:p>
          <a:p>
            <a:pPr lvl="0"/>
            <a:r>
              <a:rPr lang="zh-CN" altLang="zh-CN" dirty="0"/>
              <a:t>考试型问题</a:t>
            </a:r>
          </a:p>
          <a:p>
            <a:r>
              <a:rPr lang="en-US"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Challenging </a:t>
            </a:r>
            <a:r>
              <a:rPr lang="en-GB" sz="2400" b="1" u="sng" dirty="0" smtClean="0"/>
              <a:t>Questions</a:t>
            </a:r>
            <a:r>
              <a:rPr lang="zh-CN" altLang="zh-CN" sz="2400" dirty="0"/>
              <a:t>挑战性问题</a:t>
            </a:r>
          </a:p>
          <a:p>
            <a:pPr algn="ctr"/>
            <a:endParaRPr lang="en-GB" sz="2400" b="1" u="sng" dirty="0"/>
          </a:p>
        </p:txBody>
      </p:sp>
      <p:pic>
        <p:nvPicPr>
          <p:cNvPr id="30722" name="Picture 2" descr="http://t2.gstatic.com/images?q=tbn:ANd9GcTWVVa1evbxe91Upa8SrrezJaXLo5_r9sIHH11kXUlfJL7ix5rP8A"/>
          <p:cNvPicPr>
            <a:picLocks noChangeAspect="1" noChangeArrowheads="1"/>
          </p:cNvPicPr>
          <p:nvPr/>
        </p:nvPicPr>
        <p:blipFill>
          <a:blip r:embed="rId3" cstate="print"/>
          <a:srcRect/>
          <a:stretch>
            <a:fillRect/>
          </a:stretch>
        </p:blipFill>
        <p:spPr bwMode="auto">
          <a:xfrm>
            <a:off x="323528" y="2060848"/>
            <a:ext cx="3656728" cy="243338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585323"/>
          </a:xfrm>
          <a:prstGeom prst="rect">
            <a:avLst/>
          </a:prstGeom>
          <a:noFill/>
        </p:spPr>
        <p:txBody>
          <a:bodyPr wrap="square" rtlCol="0">
            <a:spAutoFit/>
          </a:bodyPr>
          <a:lstStyle/>
          <a:p>
            <a:r>
              <a:rPr lang="zh-CN" altLang="zh-CN" dirty="0"/>
              <a:t>鼓励你的学生们提问，这么做有许多好处，包括</a:t>
            </a:r>
          </a:p>
          <a:p>
            <a:pPr lvl="0"/>
            <a:r>
              <a:rPr lang="zh-CN" altLang="zh-CN" dirty="0"/>
              <a:t>学生们的问题是让自己感觉舒服的水平。</a:t>
            </a:r>
          </a:p>
          <a:p>
            <a:pPr lvl="0"/>
            <a:r>
              <a:rPr lang="zh-CN" altLang="zh-CN" dirty="0"/>
              <a:t>学生们可以听到其他人的提问。</a:t>
            </a:r>
          </a:p>
          <a:p>
            <a:pPr lvl="0"/>
            <a:r>
              <a:rPr lang="zh-CN" altLang="zh-CN" dirty="0"/>
              <a:t>学生们可以观察老师是如何回答问题的。</a:t>
            </a:r>
          </a:p>
          <a:p>
            <a:pPr lvl="0"/>
            <a:r>
              <a:rPr lang="zh-CN" altLang="zh-CN" dirty="0"/>
              <a:t>老师可以发现学生们想要了解的领域有哪些。</a:t>
            </a:r>
          </a:p>
          <a:p>
            <a:pPr lvl="0"/>
            <a:r>
              <a:rPr lang="zh-CN" altLang="zh-CN" dirty="0"/>
              <a:t>学生们可以从老师的回应中得到更多信息。</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Students Ask </a:t>
            </a:r>
            <a:r>
              <a:rPr lang="en-GB" sz="2400" b="1" u="sng" dirty="0" smtClean="0"/>
              <a:t>Questions</a:t>
            </a:r>
            <a:r>
              <a:rPr lang="zh-CN" altLang="zh-CN" sz="2400" dirty="0"/>
              <a:t>学生提问</a:t>
            </a:r>
          </a:p>
          <a:p>
            <a:pPr algn="ctr"/>
            <a:endParaRPr lang="en-GB" sz="2400" b="1" u="sng" dirty="0"/>
          </a:p>
        </p:txBody>
      </p:sp>
      <p:pic>
        <p:nvPicPr>
          <p:cNvPr id="29698" name="Picture 2" descr="http://t3.gstatic.com/images?q=tbn:ANd9GcRyNxRtP0z_24rDqMllPNH3yAnskZ63uAE3b7nUNZ5LoLcdboxpwQ"/>
          <p:cNvPicPr>
            <a:picLocks noChangeAspect="1" noChangeArrowheads="1"/>
          </p:cNvPicPr>
          <p:nvPr/>
        </p:nvPicPr>
        <p:blipFill>
          <a:blip r:embed="rId3" cstate="print"/>
          <a:srcRect/>
          <a:stretch>
            <a:fillRect/>
          </a:stretch>
        </p:blipFill>
        <p:spPr bwMode="auto">
          <a:xfrm>
            <a:off x="755576" y="1628800"/>
            <a:ext cx="2723460" cy="369713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139321"/>
          </a:xfrm>
          <a:prstGeom prst="rect">
            <a:avLst/>
          </a:prstGeom>
          <a:noFill/>
        </p:spPr>
        <p:txBody>
          <a:bodyPr wrap="square" rtlCol="0">
            <a:spAutoFit/>
          </a:bodyPr>
          <a:lstStyle/>
          <a:p>
            <a:r>
              <a:rPr lang="zh-CN" altLang="zh-CN" dirty="0"/>
              <a:t>面向全班或个体学生，设计出一系列的问题进行提问。</a:t>
            </a:r>
          </a:p>
          <a:p>
            <a:r>
              <a:rPr lang="zh-CN" altLang="zh-CN" dirty="0"/>
              <a:t>这样做的目的是创建一个结构，让问题变得：</a:t>
            </a:r>
          </a:p>
          <a:p>
            <a:pPr lvl="0"/>
            <a:r>
              <a:rPr lang="zh-CN" altLang="zh-CN" dirty="0"/>
              <a:t>更层层递进，更有挑战性</a:t>
            </a:r>
          </a:p>
          <a:p>
            <a:pPr lvl="0"/>
            <a:r>
              <a:rPr lang="zh-CN" altLang="zh-CN" dirty="0"/>
              <a:t>让学生在不同的思考水平线上都能感受学习之旅。</a:t>
            </a:r>
          </a:p>
          <a:p>
            <a:pPr lvl="0"/>
            <a:r>
              <a:rPr lang="zh-CN" altLang="zh-CN" dirty="0"/>
              <a:t>鼓励学生们用不同方式思考一些东西。</a:t>
            </a:r>
          </a:p>
          <a:p>
            <a:r>
              <a:rPr lang="zh-CN" altLang="zh-CN" dirty="0"/>
              <a:t>通过提前准备一系列问题，你就能把学生们更好地聚集，将他们的学习引导到某些方向上。</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Serial </a:t>
            </a:r>
            <a:r>
              <a:rPr lang="en-GB" sz="2400" b="1" u="sng" dirty="0" smtClean="0"/>
              <a:t>Questioning</a:t>
            </a:r>
            <a:r>
              <a:rPr lang="zh-CN" altLang="zh-CN" sz="2400" dirty="0"/>
              <a:t>系列提问</a:t>
            </a:r>
          </a:p>
          <a:p>
            <a:pPr algn="ctr"/>
            <a:endParaRPr lang="en-GB" sz="2400" b="1" u="sng" dirty="0"/>
          </a:p>
        </p:txBody>
      </p:sp>
      <p:sp>
        <p:nvSpPr>
          <p:cNvPr id="28674" name="AutoShape 2" descr="data:image/jpeg;base64,/9j/4AAQSkZJRgABAQAAAQABAAD/2wCEAAkGBhQSERUUExQVFBUVGBcWGRgXFxgXGBccGBQVFRYXGBgYHCYeFxojGRUUHy8gIycpLCwsFx4xNTAqNSYrLCkBCQoKDgwOGg8PGikkHyQsKSwsKiwsLCksLCksLCkpLC8pKSwpKSwsKSwpLCwsLCwsLCksLCwsLCwsKSwsKSwsLP/AABEIALcBEwMBIgACEQEDEQH/xAAcAAABBQEBAQAAAAAAAAAAAAAGAAIDBAUBBwj/xABGEAACAQIEAwUFBQUGBAYDAAABAhEAAwQSITEFQVEGImFxgRMykaHwB0KxwdEUI1Ji4TNygqKy8UOSwtIVJHOzw+IWU2P/xAAZAQACAwEAAAAAAAAAAAAAAAACAwABBAX/xAAoEQACAgICAgIBAwUAAAAAAAAAAQIRAyESMQRBE1EiMjNxFCNhkaH/2gAMAwEAAhEDEQA/APOWsxTSoqY26abdcxM6lELNUF1jVpkqF1piZTRSdTVvh/DTcM7KNz18KlwWCNw+A3NEFu0FAAECgy5uKpdlRx3sqHCACBUD4WtKKRSsamx9GK1uK6lvnWt+xTUF3C0amgWUzURqa4tRxTEUcApAV2K7VkOV2uU0moQkApwqFXqZTUIdrsVwV2qKKnFf7M+YrEY6Vt8W/sz6VhvtWzB+kyZuxCvSOzFpThrM7gH/AFGvN1r0vs9aJwdo+B/1Gk+XKor+RnjxtsHvtAtw9kH+Bj8X/pQpoPGiLtzcl7U8kb/W1DQp+D9tCMv62SA1awm9VEq3hN6YwC1jthWWwrVx50rKY1EQmwIm5b/vr/qFH/CjOMHi51HmaBOEib9of/0X8RR1wvFZL5ciYJ0nxrH5PaNWHpmb24H/AJ256fnWPawbtsp/CivGXA9xnIGZjPjUYH9aWvJaSSQfwW7ZhLwG4R9340q3Cx5UqX/VZA/ggYoskbA044dzyoiOHFL2FaFET8oO/wDhzHoKfb4MJ1NbxsaTGlQFaCc+OkHBOXZDbshRAERT4pxWuhayPZpGZadbtTTktz5VMVjSqKbGRUN0g1JcaooqFlW5h5qpcwxrUy0vZ0Sk0VRjZa5FajYOdtT0G9WbPY/F3IyYe8088jAfEgCnxdgNpGAyVUvWzIFHVj7NMeRPsMv965bH/VTLn2aY0b2gfK5bP/VToqS9C3OP2BlnCkGTVpRRNb+z3Gk62cvm6fkauJ9mGLO/sx/iP5Co4zl6B+SC9ggBSoxb7MMUOdo/4j/21VvfZ1jF+4p8nX84qvjl9F/LH7BDiKTbPpWDdXSjbjPZLGquX9nuEDUlRmk/4Z2oVxuCdNLiMh/mUr+NPwpxWxOVqXRRt16n2Xu5cJa0kFfzNeXrb1r07s4v/lLX938zWbz3+K/k0eGvyYH9u1i7bH8jf+69DS0T9vR++t/3P/kehhFrZ4/7UTJmX9xj1q7g96pqKvYJTNGxZLxA1mEVq4yyTHjqPSqn7OB73jpz8PKq5IJRbJuA25xNj/1FotwyasfEj50NcEuk4rDjl7QfkN/KinDfe8z+NYfJdtfwa8KpMfFcYcvU1J+VR1jNBGSeVKuyeQpVQRqlatcM4S154Gij3m5AfmTyFSYDh7XXyjQczyUdTRVYsKiBFEAfEnmT41tz5lBUuzFixOe30JMHbFsWwgyDkefifGh7ifZUb2tP5T+VEgepFWuZyd2b+KPNruEKGGBB6Go1tya9Cx+ES4IYA/jQxj+z7JJtyw6c6ap2A1RmZIqG41SXLmXQ71scN7EYm8A2T2anXNcOX4L7x+FNUHLpC3JLbB2KvcM7O4jE/wBlaZh/Fsg/xmF+dei8F7A2LMNc/fuP4hFseSfe/wARPlW9j8Rktz5KoGgk6AAVph43uRnn5SWogPw/7LjvfvAfy2wWP/M0D5GiLBdhcHb/AOEbh63GLf5RC/KiNLVPCVqjhhH0ZpZpy9lXDYNbYi2iWx/IoX8BUrITuSany01yACToBrTaSF7ZWdABJ2rOxPFkHukNTrfaG1czgTA01+95Dp41mJhbeoAJPTN+EUKzYrpsJ4slWkb9tZAPUVWx1u4IKQY3WN/Wszh/ECHW2DoT947RymtO3xu2bhtkw0keflTJPixaG4LGB9IhhuKsNEgczTMXiERS0jT41XxF0kqyDNE8jzHWIobLLZt1BfwisIZQw6EAj4GosDjGcklGAJ0JiAI5a686uNV2VQMcR+z3A3vesIp62+4f8sCqT9hvZWwlhiQogB9+Z94fpRiTTCaXkxwyKpDceWeN3Fnz/wDaDw50uoLiMkJuVMe8+k7ePrQ9YsqJPdMgwNdJkTX0texduIYqQTEHWT0isLjH2f4LEAk2hbY/ftdxvlofUVccXGKii/m5Sto8IKJIjkIiJmRqSTz1/CreBZdIXYRJP6Vu9rfs4vYIe0U+2s82Ahk6Z15DxGnlQ7hGg0LjXYxNS6J+IXjrGk8hWUavY41QqIIvcDMYuwejr+NFq913HPMfxNCPB8MXuqV+6ZnpFF2IvTcLDSdfj/WayeRuVD8ekOd6jLU0ma7vWM0ocJ5Uq5IpUJZ6i7gaAADw5+J61C98VVa7SU0t7KWui0r1x7xqE3eQqS3b51KLsbnNanDsAd4ljsOnn+tTcK4RmGdu6Prb9a0kxqB/ZqMs6eZ89zWrD4ssm3pGXL5ChpEOH4DZR/aZEa7/ABkbf3RsD471pLbnenIlSqK60IKKpHOlJydsaErEsTicSSZFqwYH8zjf4fpW+2gmsrF5rNq5ctQQQ1yDpq2s0M3XoiVmoxAEnaosHi1caMpO5ggx4GvO+Jdrr7WCj5RJ3BgkdIp3Acaf2HN7udnJO8w2QH5THjWbJ5XHaRoh47k6bPQsRjAsHca7a+WvKs3inEw9m4FBByn+vyodweNZQrO/d1UTposCddzNWcBezFiNVLsojUnQGY5CGHzpH9RNmj4IxMzg+Kt5soYBiNNJ1yz8al7LIWd9dBBJPIdfyrG4V2cvNihmtXVTMSSVKgKJIVZiSdp8aKMTYuhLsILbOwELlkoomdDsJ2pEpUMX0maS4dM5Nq0C8E7SfHnlWraWR99URvAAn8NKyMbxy1hmKW5nKJJ577kiZ/WuYbintCGUqY1gTlO287+dHDK0+wJYbXWv+mm2BDE5gCvLn1masqsLDEDTf+lYOCuOLzXLztlUSsHck6AfjHhUjYmWEzB5jvEbADwp8PInPSWxUsEY7b0amEs5UAkGBEjbSkzVTsXGQkNygz1BGmnLyqy5rRiyOS2KyY1F6IcViggk7aD41VxHEgB47VFxiSpHI6Hr4GsbEcPdshDSQsGTpy10rQn9iZLWipbvkXjIGrTMjn4UV2Lpyid6w7HCEPefvE+gFaYugCjlJegVEmucQTvBiNPeB21/GhDif2e4XEg3MP8AuGM7DuE+K/d81+FWuIsr3HMnQR8B/tV/hOHYAMTHOB+dG4qtgqTT0eQdpOz17CvkvJE+6w1Vh1VhofLcc6yLeDLTA2r6Hx2Bt4i2bV5Q6HkeR5EHkR1Fecce7JfstwBSwQjuupiQOTDbMKyZrgrRtxSU9PsA8BxBsPKsmhO/OibDXBdQsp90TB5iY+VK9g1cd+Dy2g/LSn4DAJYzBZIO5J+VYMuSEtrs1whJafQ1VinVOQp5eP8ASmMR9dazWPorn1pVIE8aVQsPVanFq41dtmhAHIPStvgfDfaNmaQi/PwrMweELsJHMQOpnT0oy9mLaBBy38TzNafHxc5W+jNny8FobilzqQZCxGn5UOJgDJzC5A1UkZfnFENvGJp3gZ6VeUgjSDXZi3FUcrsHeG8YPtFQsCuolt9tB461tYbiSscp0InxGhpr8Otg58oGU5ugkDc+MT8awbXb2010pBCg+91/T0pWSdPuhkYt9BK2NAYDU6EyAeUb9KyOM44+xK20zrBAiT90gDugzrHwqA8UXEX3RT+6sqjkAge1a5OVT4DK003E4jEN3ly+zIGXvBARroP18qy5s9aQ/Hib2ee4vCuO9fRkB2DAj5sKL+Gi1Zwds4lSQxLom3dOoZhppuQPEVo27BZCtyGL6kbqo/hE7xM5uvlWL2i7SYX2h7ouXEgHOTlBWNCoMMJk66Vz5ypG2EXJ0XO1yYdsOBbT96QMgQQe9qsoOo5RO1BfZ/HXsLiFfF279u0JIDI6gsIiZAHT4UV4VcWr5lQPduKrm5EeyUiQhZoCGDrzpdpO0MFUzBsq/vCNmYiDB59AKHlStoZFX+C2grscVtNZQghc65hl366RvWHxJGuDMrIqSe+z5dzsBqfSKzrmPW/ati0sXFTKttBvBUCTsoiT4da1bvBrVqxmeLt0Ce9qq6ZoUExoDvr6cityQEUsfXbGYnswlxUa2ylIAdmJ9WDDQ8hEDzqhY7MXrbBrVy2UOoJJXnB0AJPnVrG4orYw9oFMrsgaBAh3mdgNQR86vY3iIIDA5TJUdAcvd03PIVKT6QUXPpsocQN7LJVVIziQScwKwMpgazG9c7M3vbYb2twjQkBQYJI3ZuYHQD49Ir2JuXbF5WOUlGymBEhSQQRP40N8Dxb4VgtwZQRvrB8fOd4o1pqRUlcXEKR2kR8SiKAwYkEjQaROp0MAbzWsMRPL13HxigjjuP72f2xJ5DSEBUZo56kA6k0SdjuMs2DWdO+4ltZU94Hz1ifCmwyuMhWTHaTRZxVwEQTWOysjggk2xoeq7R5iiazeCd2AQTtoOsa1kdoLLhTcsRKg9zQg9YPUU/5jP8ZC9yq4xAbQGT4UHLxnEXABq7EmIHKdTI0HhRb2b4Y1pM1w94ySJ202nmat566QSw/ZmLg2Fwl2ABMjx12NENi5pFD+K4gpvnKe6GMdCP8AetSxeB2MTWqGbmZpY3E1PaU7F4JMRaa1c2bY81PJh5frVM3IGtWcJepr3oBa2eY4/ANZuujiChiOvQjwIg1Af60cfaDw2Ravjxtt4kDMnyzD0FBeX68a42bHwm0dfFPnGxsb/GmBZMCntUiWo8z8qSOQ0EDSCfGlUmvICKVUQMoq1hrQbyG/6Vyxhs3lVliNhoBQAGx2ftZrsjZFJ8J0A/GtRzJrN7KN3rn90fjWnGtdbxVWNHN8l/nRkYrgjyzK4AYzERHlFT9nmKl0bmc4/Aj8K1FrKtoq3sxzKYOhEKesHy1rby0ZaZo8XQmxcC6Eo0fCvHMRcKL4zr5mjzEfaAhzqtstqVGsT6ASeW3M07g+AUIz37Fv2ztIDLmyA8iGEIdz66xXP8icWbMKa9HnPD+0NzDu8sSlxYIgSIBgjxljp0JFGeF4mXQMZ0C65SBAEhTpA5UOdrcFas4kZMp2cryUknQRsIAMcprZ7F2jibd1nc+zDBQgbLmYAMcxGoUBl2iZrH2rNdUEP7NfuWGuWgueDkDkqCdBPu7aeteTYfAYkX7lp7T+1J1EGW3JiB3tJMjSji52mZFW0WC5SQBnMgSYDTuO8fhWsjLdCszZWQ51YEaRv72hB6VXJVpBJSXZS4/xvFCFdLiDICcozKZ/nGnz0oQ4rj0CBgCSNSDESNgI19a9IHEkZHJvDKCU7ozMYmSRoIgjbqKwuNdm7eOt5cOhFxAB7XKLaAg7vG+nmfzWopy7DjLiqon7I4vJatAIxa6Ve4ACSqz3V0EwNCfM1p9obF3KxVBcUrqAQuXbZSe8IjY8tqfwfDjCJlRs7tGa4RE5ZByqTooJMb0ztLiy9hgJdjtHKNZPTQVckkgYJudoy+F8GvX8OQy5ANFZjvlaVIgk6aj8Kl/aGw6RiAFX+Id5STtrG/gat8E7QxhbaMYZMqERuQoIg6jLBB/TWocfduE6WvaI4giQRrMyOQ8fTpTIV2ipOVtSKmOxbXrLJYdLalSGbKS2WO8FUfeI03rNsIWslVIvuM3vDJIIAAUAsMwg7xvU17h9yxcT2alwwJAkSsRKnruNa0reLSQXTJciCCRI1G8HrTO+wW6Wjy4420wuK+cMAQoM6MGH5AjWvReynF09lbtqTE89JGXL6RlPxrG452KtO/trbsmZ5uffHeJ7wkyO8YgyNfCo+F8FuWGtm0wvLJOwXL0EFtedC0l0E2mg24spYxmAUqSRz96dBz5aDrVhrRa2yMSA4ZJGpEiJmsHiXD8W6q9h1LAR7O4kCN+6QdPXfrUvAcdiSct9IbfSNOWkSCPWisVWgeTA3MPfFkMCEgTtOgIMaxOlM7RdpLtsizlZAYzExJBnodF/GuYvivs8U7YibbglgIzCPugnMeUajQGti5grHEbKsHGZBAuDddJAZeh1351caskroGsBiPaJOxkkeA/Otm1fIWRy+JP6Vi4OwyM6AqSjMpjVdCZI5+laPD7kIoJnvD89qen9CZf5NrG41/Y21WC4JLcgQQIWOo61Y4bfcxmUDyafyqjcb9KuYBta2RdmZovdq7efAtAnI6P88v8A1V5ww+vxr1bEWs2FxAO3sn+SE/kK8qub1j8xbTNniPTRy2k68hT4n138BypuaNOQ38T0p4nQczv4CuebhpLHbalUpugaUqhLD+4v3RsKjbpUxFR3DSkVRudlSP3o5wvwk1pPQ5wLFezvLOitKn12Pxj50T37cV1/FleNL6OZ5UWp39kPtgImmcXwZu2nUGCQY5awagxAUnKSQW5cj6HSpcNfOoJn8R+taWzMjz3h1pLJAYhXU/e0KtPjzmr57Tp7VbYabjDxgQRIB6xJjwNSfaNhNLd0AaHX4gifhWWcDb9st6QvgNtid/yrnZIVKmdDHLVmZ2+4flKXVAAYEORrLDYxsZB+VZnY3jvsHuW1aQ4DHXmNCQPJiK2+2mNz28o90Eg7akiIEdKGezHCP2lFZRlyTDaA6DUTz3oEtMdetm3x0+3dSqAPtpu2uggc9dIq/juy17Doik3LjPuiqWVDvlBHvHrGgqhwbheLbFp7JVdLTI7NcOVbeV5yluZOXYAmOVeo3OJL1LRzABA5gEnxAO3KlURyd0gU4DwRbSl8WiKjL3bb++TuCQNUA1367VNjOKrh7WRCFV/3hQT3QwBAk+AmNhoKq9uMLdawz2njLJYEbjcmZ18ooW4xiLl22bkEghYIkrAAET6UEuXoZCKe5BbguI3LslRCiIYgTtBjoKtYvGpaSbj5ekE5jry5nasjhXEbmIstcs2CoMhMwyrmGpCnnGn4UK4Jr1/F2/bhintACd51lRpoozRoelMUb0y0EmD4QXOdme0rsTlAGZVLSojluPjRRaGVcyN7UKNCQA8RJJjfXlpvQT9ofGDbdLQaJQNvBMsyj07vzog7HYy4bFs3FIJ0iNSAxAMb6iKNRroXJtq2X7rvccOoHsojfvEk6yI0GgjWhjjnZK9cvtetOAHMnMSpUgQRoNRIpzdrmtX7lshWt22KjLuYmJ5Hp/tVp3xF+bmGvC2TlItsqlQCACQ8bkydQRM7VaaemDuOywcC9vh9xGM3BafWOYBM/GhnsZxW7cbKQMk/e0MzMaDx8N6IOFYp7tu4lwn2kNbcNqymIYgH1MeXI1kWuz+IwRJUG9aJBzKDmWJ95d9tyNNOW1R9Fr2gtucSKKSyMFGskiNp0gmdKkwHGbN8hrYGYjcCOdR8Pxtm9biUfMCHU5T4QV+A1qD/AMPw9lpswsD3cx057EyvOq9aB97I+Isj2jfuqAbJYElZgTBHWZjQdawLHawENFm4jtpIUK4/hIka+tb1jtBbvhlt+82hMd2dNf5tapYrsM2cOMSrNOYhlKzBnRgTBHlV3a0V09kOC4B+zPZtMPaYi6wZ1mfZhjMaaFgJJJ06dTY7T21OJw9lNXMliOa8tvU+XnUZ4+bF65dur+9KwgaZAJGsjeQIkePjV77OeGtisVcxd7UKMqA8yTqQOgAj1NTHycqKnSjbNOz2buMm0VYsdmri0brHKukCutHG17MDlYF9pG9hgLs7uBbH+Iwf8oavLZ58zoP1o0+0fjPtLwsIe7akt0znf/lEDzZulBnlz28BXO8qfKdfR0PGhxjf2NgDxA+Zp4EDxNdS1J/lX5nrSz7t6AVkNQ7Oo0JpVGmFka712qLo9CuGfKomFSuY8fr6+oqML5fX19a0khFlk+FF3COIi6mVvfXQ+PQ0KlOn19fXKn2LpRgymI+o8qfhy/HKxeXD8ka9hVe4epbPzFUceRbYP6Hy8as8P4wtwQe63jz8q7xThrXFOViDvHKfPlXXT5q0chxcXTMnEXUvh7N0aEeu0yK86u8Vt5TbKhmGhnZsp97xnePGijjHtbWRoZSh1ke8v3l6HqCOkc6HOD4hP2174UQoLKCdAxPdPjBBYeQpGetD8Ps1LX2e3MSobEXfZSP7MKzNESJ1AXQ7axsYOlUuIcDu2Dkso1xRoptoYjxAnKfA0R9nuIm7+0PJaMiTOmpM/wCka+FbVtlJXvsIKsVBXWNgwMyPLc1h53o101s8xwXGLtpjaKsCzZ2zdwqRoSZGugGhoz4Xh75NkNH77+E+4uXNLaROXWK5xnsu+Kve1xF72KLMBQDcKkyAQe6ggc556VcOAKJbFi8Xa0sDMIYgafdnWDGvxoarYbnekTcZ4Jaa21tmuZCCCJ1aPHTTTlQpjeyNu5h2OFdgbKgm2WLK0ie7oSvPXUSNuda1rtdByj2hYGGUKCAdmkT16xWjg+M6QtvLMyIRdQT0PWjTsGpRKnD+OBcPZRURQLaArqYeZeJmZLEzNZjdmmS4Ww1wAHdbknfWARM+uo61ii1dw9y82IsQlxpUh8yqC+fKHXQGABrr6Gt3sdh7t5ziWdrWGSVFvVjdI3hmMqoJAkbkEaRVrumU6irRJjcYqMjYq2qughXK51kSwKtGh5xvV3uvZY52VCCMw0MHYCRodSB6VLxbjOHtPLtbtyPEzJInn4fOnY/BpicO1sMVzAEOuhBEOrdDrHmCaYmA0zzbi3Zn2JDWrs2mIBzQXBIJ20zCBv40RcBtXMOql2zKNM8zl5d4fw6xPlWHi+F37NwW7xRiZjK8iNdYju9YotR1sWVe4xIYBYPPug7c9Ikmh7Yxt0izxLhPtiLlmFvCNj3bgGwJHutGgPSAdNsLD/ahYghhczD/APXBB30O0fGinBPbYfu8sanujSeZEaaT+NA/Hewq2VmwVVVBDs5jvaQAAJOpiPKiSQCe6ZJ2a4+z4m5cKMouXCwbLssACYmCFUHx1ow4nwu3irQ9oilsuX2iAZk1BEGJjTnpqaFuBdlEaySbsMAWFzZQB1E7DrNd7Hdqc82XJ3JRl18J/DpQbvoKSvorYfBnB4sW2MiQ6NBGdWMaeIIMj9RRVxDB51a5bZs7gBlNyF0AEgREwBrNecdte0j38YqZchwxKTBUsZBdo5L3RA9edW79++bAd3VFMlV2Z+pIGw8+tG4cSr5Ibx3Gm8yZtxCiOk7fnRl2FJL5Rc9mhhWI0mCDlB+U0M9i+yd3HXC3uou7H4HKOZ/CvW+D9iLdmCxzxssZUHpufU+lPwY23YjNNJUEVpIECsHth2mGFtHLBuuIQdOrkdB8zp1qXtH2mt4ROTXCO6n4E/wr9CvJeJcQe/ca5cbMx+gAOQHStOfOsapdi8GFzdvopuSdSZJ1adec6nmabrvzbbwFSZOvmf0pwH3vhXJ7Op0NjZR600GT4LTm082rgXl8f0oSHIJ12pV03hSqED5j8/H1+v8AauFRsPr6/pTC1KaQEID6/Lzp9tJ8h8PIUwJOnxPT+tWraCJ2A2FQJHTaka+kb+davCseVEXDK7A/rWWJq9aTujp0/M0zFnljehObFGa2bd7DpcWDDA159x7sI1kvcw4LI41Qe8pBJleo12/GiS0Ht62mj+U+6esdKu2O0KzF1Sh+R9eddNZMedd0znOE8TPM8JxlcPYNpNCC7M2zMTA1nbQAR/WjTgOAS1BaTcNtbhLHYtACqAdIzb7z8K0+KdksLjCLhUB986RJ0jvjZvXXxqrxDgd9YdDnZFy6aZhzBHLYHSday5MEoux8csZqujE7U8cysEOYHKCGXUEmdOU6iJ5TVXs5irhbVXVY1LAhZ5MpMb6zWhf4qlpJuoyQdZDcvIa6CsDiHFWvhTbnJIliNW31jc0pqnY5StUTcXwJfGGzaAzXcrtGgEr32aOQEmTRMnZH93lS8EbkcucabggkGfI8qj7Ndnzbw929bH77EDQsdQqjKpk7SRmI8qu4TB3IT2jLnBPukkAaRqQNdxp86LjxasW58lp9GHhLmJR3s3rLMdpUF7dxSD7pjaDqCNNjXOAY0OgwsFGtygAO0sWDDroQZ8Jp3ajipTF4awjRceZInugsArNGpjv1sphEe/de0oN22i2wxkaOJM9NFHxNR96CvWwZvfZvhi8Yi/fuux7uQqg1kRsxY6akxHStTiPDWw2GNvDy7BQiM5Ag7d4xEheYHKm8BtPcxGdkYezbVicq2wJGUDd25dNNaudp7hXDM66uGV5H94fAkH8auM9FSX5VYIHs9j3vB7vsXAjRSwJA8GAB368vGrnaXgbYsWTZuhfZ5wQdIzZdCsb6c+VF+B4+L9pZDK0AlZA8dPCeXlQr2qwGMTEG5hjYysv9m5KliJzEHbURRqm9AqTXZS7NcLv4e4yu3d3DCcp8uYPIjwq5xW/bxDNZPuqyZgp1zQImNYnTTmKzuB8Txt3Epav2fYIFJLakPsAFech35U7hnELT8Sv2goEHu6c00b5661fBrQXK9sKMC1pP3Sgbe7GsdT4Hb41k8f4nh8KgxItKWeUUqApYgtvzjQ6/0qkwazjmWxba7mAaEliuhUoYB10G/WprH2VYjFPmxDfs9oNmCCHcAmYEHKvrPlRQjKTqhbcY7bPPbdt7l9sRdGtxs0R7zEzt/Dt56UXcC7GXsY4N0ME6HTTx6DwFeo8L7D4TDgZbYZv4nOZj+Q9AK7xbtXhcGMpYZh/w7cFvUDRfWtPwV+WRinlctQRqcP4bbsIEtoEUCIAoe7SduEtApZi5c2ndE/7j4D1oU4322uYpSmttDPdUmSP5m3PloKF2DLpOmU/0pc/LVVj/ANjYeI7uZZxmLd3LOxZmOpOpJiq0cxy0HietddiY6nb8zXV019B59awOTe2blFJaFk1j1NI6nwWnxAjmaayfdGwiallEYO7Hnt+VOZY05n6muxJnkNv1py9ahGNCAc67URQnWlVlBqX+P19Gugchr9b+VMjw8P6frUttDt8TSAizZUR4DXzqbNP5VEPDYU+fr8hVMNDwK0QulZ9sEVo5pA+uVDQGR9EbUxwDoRM9akuaGoZqFLZCqG2ZtuU8N1+Bq3h+1TLpcQHxWqt81UuJNasfkzhqxc/GhPYQXsZhMUuS6quOjqD8zqKp4jsRh3H7p2t9MpDAeQNDmMtEGobfELi7MfjWtZ4T/VEzPx5R/Sw64fwe5asC0XFzLOUwVMEkgH3tpiqeMwuIWBbtzruGWPmQf9qwMN2ovLzmr6dtHA1E0X9iTu2Bwyx9Dr3D3ti5d9k73GH8JZugC7xy0HnQdwXi+Mw+JfPYvlbmrzaeCRMald9TRtb7drzU/AVZTtxa55h6Gr+LE+pE55EqcTPxfHrzpNu00yAA6kRO8gAzp5U7iWEL4W4pW4SUPuqc0gEqABuc0aeNaf8A+Z2erf8AKaiu9tLfLMf8P61Pgx+5EU5rqII8Bw2OuBM+GZSAAWYAcoObMRNFOP7P37qrGRWUiCzGII73ugzy+FcbtwOSsfgKibtq5922PU/oKix4V2yOWV9I08F2cYL+8cToe6NP8x/KqvDvs8wNm610WyzsWJLuzDvGWhdonwqk3aHEPzVB4LJ+ZNRPeuN79xm8JgfAaU5SxrpAcJ+2Fv7VatDKMiAfdED/ACiqWI7SKPcUt590frQ691UG4ArB4nxlm7tvQc25/wBKGfk8UFDx+Rf7Uds7mUojhSdO6YA/MmvPXJnXnrPXxrYLctIHOJk1G9g8zA8gPxNczLleR7OphhHGtGfevRHxqxgnZs0+7z/Oqr4dmaBqCd600tBVyjYb+PhS0Om0xmSdeZ+Qp6oJ8BoKdl5bFt/AU5l2UbCjEsiJiW66AfhXAsCOZpwEmeQ2/WuE86hQ1ug+hXXXlXUEd411TpVgnIpUyCdZrtSyUGNsH1/AVYS3yHrSRY0nU71Kqxy15D8zSSzkR9bePnUttKjQfr5nr9bVMDH18qoscatWH7o8NPr4/KqRI+vr6+FPw9yG8DVFNWXHWRVZzFWJqveqFRIS1LJFdVT9cqbiXqDSniXnT41icVxa2kLlSQCAcu4nn41sXazsXhw6kMJUiDVxlTI1ZlYbj1l/dcT0IIPwNXf2gHavOOL8NNu4yNrB36jkfhVW3jr1v3LjD1kfA6VujBPpiWqPT66K89sdr8Su5VvNf0Iq9a7d3PvWlPkxH5Gi+NgbDhRTlSg+326Y/wDA/wA//wBavWe0t5/dw/qWMf6RQvXZOLCm3aFWrbgUKWsdim5WrfPYsR84q1bRz71xmnloo+Cx85oflSJ8TYRtj1G5qtd4wfuj1NZosxpUir8BQvNJ9FrFFdivXWOpJJO3Sq9y3plHqashefwFL2eXfzNIbsclRSWzrt5D8zUV9Rrr5t18BV658J+Qqo9uTpsNv1qInZDbtgCefjSAjyG/ialI6eS/maQTlyFWWMGgk7n6+FNuDkNzvT55nYbUxRAJO5+oqwRpH3eXOuFcx8BTgsDxNd90VZGMfUx0ptw8hUiiBUdtedQo6BSqSlUIHCWYE8h8zSKmdfX9PIaedKlSLIOXr9cvr/augzp9fWv5UqVWQRTWPrefy+tKYxrtKoWWMNfkQdx86lCzSpVQJHfIWqtwz6iu0qoOJUdCSfnUH7OW8On19fOu0qoYY/aLs6txcx95QfUbkfnQuOC2+k12lTIydEoQ4La/hBqa1wq3/Cunhua7Sq+TfslGhhcEBqAB6CrmSPSuUqjBJEta/jUgXnSpVCmSrYPqae6KDlJ8T40qVQoibFcwIA2/WmDczrGp8TyrlKrRBtz+p8qgYz6/IUqVWQaNp66D86c45UqVQoiYSQOQrjLLeA09a5SqEGoZM8hp605hJ8q5Sq0UcfpTlWKVKrIRuwB13pUqVCUf/9k="/>
          <p:cNvSpPr>
            <a:spLocks noChangeAspect="1" noChangeArrowheads="1"/>
          </p:cNvSpPr>
          <p:nvPr/>
        </p:nvSpPr>
        <p:spPr bwMode="auto">
          <a:xfrm>
            <a:off x="635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8676" name="AutoShape 4" descr="data:image/jpeg;base64,/9j/4AAQSkZJRgABAQAAAQABAAD/2wCEAAkGBhQSERUUExQVFBUVGBcWGRgXFxgXGBccGBQVFRYXGBgYHCYeFxojGRUUHy8gIycpLCwsFx4xNTAqNSYrLCkBCQoKDgwOGg8PGikkHyQsKSwsKiwsLCksLCksLCkpLC8pKSwpKSwsKSwpLCwsLCwsLCksLCwsLCwsKSwsKSwsLP/AABEIALcBEwMBIgACEQEDEQH/xAAcAAABBQEBAQAAAAAAAAAAAAAGAAIDBAUBBwj/xABGEAACAQIEAwUFBQUGBAYDAAABAhEAAwQSITEFQVEGImFxgRMykaHwB0KxwdEUI1Ji4TNygqKy8UOSwtIVJHOzw+IWU2P/xAAZAQACAwEAAAAAAAAAAAAAAAACAwABBAX/xAAoEQACAgICAgIBAwUAAAAAAAAAAQIRAyESMQRBE1EiMjNxFCNhkaH/2gAMAwEAAhEDEQA/APOWsxTSoqY26abdcxM6lELNUF1jVpkqF1piZTRSdTVvh/DTcM7KNz18KlwWCNw+A3NEFu0FAAECgy5uKpdlRx3sqHCACBUD4WtKKRSsamx9GK1uK6lvnWt+xTUF3C0amgWUzURqa4tRxTEUcApAV2K7VkOV2uU0moQkApwqFXqZTUIdrsVwV2qKKnFf7M+YrEY6Vt8W/sz6VhvtWzB+kyZuxCvSOzFpThrM7gH/AFGvN1r0vs9aJwdo+B/1Gk+XKor+RnjxtsHvtAtw9kH+Bj8X/pQpoPGiLtzcl7U8kb/W1DQp+D9tCMv62SA1awm9VEq3hN6YwC1jthWWwrVx50rKY1EQmwIm5b/vr/qFH/CjOMHi51HmaBOEib9of/0X8RR1wvFZL5ciYJ0nxrH5PaNWHpmb24H/AJ256fnWPawbtsp/CivGXA9xnIGZjPjUYH9aWvJaSSQfwW7ZhLwG4R9340q3Cx5UqX/VZA/ggYoskbA044dzyoiOHFL2FaFET8oO/wDhzHoKfb4MJ1NbxsaTGlQFaCc+OkHBOXZDbshRAERT4pxWuhayPZpGZadbtTTktz5VMVjSqKbGRUN0g1JcaooqFlW5h5qpcwxrUy0vZ0Sk0VRjZa5FajYOdtT0G9WbPY/F3IyYe8088jAfEgCnxdgNpGAyVUvWzIFHVj7NMeRPsMv965bH/VTLn2aY0b2gfK5bP/VToqS9C3OP2BlnCkGTVpRRNb+z3Gk62cvm6fkauJ9mGLO/sx/iP5Co4zl6B+SC9ggBSoxb7MMUOdo/4j/21VvfZ1jF+4p8nX84qvjl9F/LH7BDiKTbPpWDdXSjbjPZLGquX9nuEDUlRmk/4Z2oVxuCdNLiMh/mUr+NPwpxWxOVqXRRt16n2Xu5cJa0kFfzNeXrb1r07s4v/lLX938zWbz3+K/k0eGvyYH9u1i7bH8jf+69DS0T9vR++t/3P/kehhFrZ4/7UTJmX9xj1q7g96pqKvYJTNGxZLxA1mEVq4yyTHjqPSqn7OB73jpz8PKq5IJRbJuA25xNj/1FotwyasfEj50NcEuk4rDjl7QfkN/KinDfe8z+NYfJdtfwa8KpMfFcYcvU1J+VR1jNBGSeVKuyeQpVQRqlatcM4S154Gij3m5AfmTyFSYDh7XXyjQczyUdTRVYsKiBFEAfEnmT41tz5lBUuzFixOe30JMHbFsWwgyDkefifGh7ifZUb2tP5T+VEgepFWuZyd2b+KPNruEKGGBB6Go1tya9Cx+ES4IYA/jQxj+z7JJtyw6c6ap2A1RmZIqG41SXLmXQ71scN7EYm8A2T2anXNcOX4L7x+FNUHLpC3JLbB2KvcM7O4jE/wBlaZh/Fsg/xmF+dei8F7A2LMNc/fuP4hFseSfe/wARPlW9j8Rktz5KoGgk6AAVph43uRnn5SWogPw/7LjvfvAfy2wWP/M0D5GiLBdhcHb/AOEbh63GLf5RC/KiNLVPCVqjhhH0ZpZpy9lXDYNbYi2iWx/IoX8BUrITuSany01yACToBrTaSF7ZWdABJ2rOxPFkHukNTrfaG1czgTA01+95Dp41mJhbeoAJPTN+EUKzYrpsJ4slWkb9tZAPUVWx1u4IKQY3WN/Wszh/ECHW2DoT947RymtO3xu2bhtkw0keflTJPixaG4LGB9IhhuKsNEgczTMXiERS0jT41XxF0kqyDNE8jzHWIobLLZt1BfwisIZQw6EAj4GosDjGcklGAJ0JiAI5a686uNV2VQMcR+z3A3vesIp62+4f8sCqT9hvZWwlhiQogB9+Z94fpRiTTCaXkxwyKpDceWeN3Fnz/wDaDw50uoLiMkJuVMe8+k7ePrQ9YsqJPdMgwNdJkTX0texduIYqQTEHWT0isLjH2f4LEAk2hbY/ftdxvlofUVccXGKii/m5Sto8IKJIjkIiJmRqSTz1/CreBZdIXYRJP6Vu9rfs4vYIe0U+2s82Ahk6Z15DxGnlQ7hGg0LjXYxNS6J+IXjrGk8hWUavY41QqIIvcDMYuwejr+NFq913HPMfxNCPB8MXuqV+6ZnpFF2IvTcLDSdfj/WayeRuVD8ekOd6jLU0ma7vWM0ocJ5Uq5IpUJZ6i7gaAADw5+J61C98VVa7SU0t7KWui0r1x7xqE3eQqS3b51KLsbnNanDsAd4ljsOnn+tTcK4RmGdu6Prb9a0kxqB/ZqMs6eZ89zWrD4ssm3pGXL5ChpEOH4DZR/aZEa7/ABkbf3RsD471pLbnenIlSqK60IKKpHOlJydsaErEsTicSSZFqwYH8zjf4fpW+2gmsrF5rNq5ctQQQ1yDpq2s0M3XoiVmoxAEnaosHi1caMpO5ggx4GvO+Jdrr7WCj5RJ3BgkdIp3Acaf2HN7udnJO8w2QH5THjWbJ5XHaRoh47k6bPQsRjAsHca7a+WvKs3inEw9m4FBByn+vyodweNZQrO/d1UTposCddzNWcBezFiNVLsojUnQGY5CGHzpH9RNmj4IxMzg+Kt5soYBiNNJ1yz8al7LIWd9dBBJPIdfyrG4V2cvNihmtXVTMSSVKgKJIVZiSdp8aKMTYuhLsILbOwELlkoomdDsJ2pEpUMX0maS4dM5Nq0C8E7SfHnlWraWR99URvAAn8NKyMbxy1hmKW5nKJJ577kiZ/WuYbintCGUqY1gTlO287+dHDK0+wJYbXWv+mm2BDE5gCvLn1masqsLDEDTf+lYOCuOLzXLztlUSsHck6AfjHhUjYmWEzB5jvEbADwp8PInPSWxUsEY7b0amEs5UAkGBEjbSkzVTsXGQkNygz1BGmnLyqy5rRiyOS2KyY1F6IcViggk7aD41VxHEgB47VFxiSpHI6Hr4GsbEcPdshDSQsGTpy10rQn9iZLWipbvkXjIGrTMjn4UV2Lpyid6w7HCEPefvE+gFaYugCjlJegVEmucQTvBiNPeB21/GhDif2e4XEg3MP8AuGM7DuE+K/d81+FWuIsr3HMnQR8B/tV/hOHYAMTHOB+dG4qtgqTT0eQdpOz17CvkvJE+6w1Vh1VhofLcc6yLeDLTA2r6Hx2Bt4i2bV5Q6HkeR5EHkR1Fecce7JfstwBSwQjuupiQOTDbMKyZrgrRtxSU9PsA8BxBsPKsmhO/OibDXBdQsp90TB5iY+VK9g1cd+Dy2g/LSn4DAJYzBZIO5J+VYMuSEtrs1whJafQ1VinVOQp5eP8ASmMR9dazWPorn1pVIE8aVQsPVanFq41dtmhAHIPStvgfDfaNmaQi/PwrMweELsJHMQOpnT0oy9mLaBBy38TzNafHxc5W+jNny8FobilzqQZCxGn5UOJgDJzC5A1UkZfnFENvGJp3gZ6VeUgjSDXZi3FUcrsHeG8YPtFQsCuolt9tB461tYbiSscp0InxGhpr8Otg58oGU5ugkDc+MT8awbXb2010pBCg+91/T0pWSdPuhkYt9BK2NAYDU6EyAeUb9KyOM44+xK20zrBAiT90gDugzrHwqA8UXEX3RT+6sqjkAge1a5OVT4DK003E4jEN3ly+zIGXvBARroP18qy5s9aQ/Hib2ee4vCuO9fRkB2DAj5sKL+Gi1Zwds4lSQxLom3dOoZhppuQPEVo27BZCtyGL6kbqo/hE7xM5uvlWL2i7SYX2h7ouXEgHOTlBWNCoMMJk66Vz5ypG2EXJ0XO1yYdsOBbT96QMgQQe9qsoOo5RO1BfZ/HXsLiFfF279u0JIDI6gsIiZAHT4UV4VcWr5lQPduKrm5EeyUiQhZoCGDrzpdpO0MFUzBsq/vCNmYiDB59AKHlStoZFX+C2grscVtNZQghc65hl366RvWHxJGuDMrIqSe+z5dzsBqfSKzrmPW/ati0sXFTKttBvBUCTsoiT4da1bvBrVqxmeLt0Ce9qq6ZoUExoDvr6cityQEUsfXbGYnswlxUa2ylIAdmJ9WDDQ8hEDzqhY7MXrbBrVy2UOoJJXnB0AJPnVrG4orYw9oFMrsgaBAh3mdgNQR86vY3iIIDA5TJUdAcvd03PIVKT6QUXPpsocQN7LJVVIziQScwKwMpgazG9c7M3vbYb2twjQkBQYJI3ZuYHQD49Ir2JuXbF5WOUlGymBEhSQQRP40N8Dxb4VgtwZQRvrB8fOd4o1pqRUlcXEKR2kR8SiKAwYkEjQaROp0MAbzWsMRPL13HxigjjuP72f2xJ5DSEBUZo56kA6k0SdjuMs2DWdO+4ltZU94Hz1ifCmwyuMhWTHaTRZxVwEQTWOysjggk2xoeq7R5iiazeCd2AQTtoOsa1kdoLLhTcsRKg9zQg9YPUU/5jP8ZC9yq4xAbQGT4UHLxnEXABq7EmIHKdTI0HhRb2b4Y1pM1w94ySJ202nmat566QSw/ZmLg2Fwl2ABMjx12NENi5pFD+K4gpvnKe6GMdCP8AetSxeB2MTWqGbmZpY3E1PaU7F4JMRaa1c2bY81PJh5frVM3IGtWcJepr3oBa2eY4/ANZuujiChiOvQjwIg1Af60cfaDw2Ravjxtt4kDMnyzD0FBeX68a42bHwm0dfFPnGxsb/GmBZMCntUiWo8z8qSOQ0EDSCfGlUmvICKVUQMoq1hrQbyG/6Vyxhs3lVliNhoBQAGx2ftZrsjZFJ8J0A/GtRzJrN7KN3rn90fjWnGtdbxVWNHN8l/nRkYrgjyzK4AYzERHlFT9nmKl0bmc4/Aj8K1FrKtoq3sxzKYOhEKesHy1rby0ZaZo8XQmxcC6Eo0fCvHMRcKL4zr5mjzEfaAhzqtstqVGsT6ASeW3M07g+AUIz37Fv2ztIDLmyA8iGEIdz66xXP8icWbMKa9HnPD+0NzDu8sSlxYIgSIBgjxljp0JFGeF4mXQMZ0C65SBAEhTpA5UOdrcFas4kZMp2cryUknQRsIAMcprZ7F2jibd1nc+zDBQgbLmYAMcxGoUBl2iZrH2rNdUEP7NfuWGuWgueDkDkqCdBPu7aeteTYfAYkX7lp7T+1J1EGW3JiB3tJMjSji52mZFW0WC5SQBnMgSYDTuO8fhWsjLdCszZWQ51YEaRv72hB6VXJVpBJSXZS4/xvFCFdLiDICcozKZ/nGnz0oQ4rj0CBgCSNSDESNgI19a9IHEkZHJvDKCU7ozMYmSRoIgjbqKwuNdm7eOt5cOhFxAB7XKLaAg7vG+nmfzWopy7DjLiqon7I4vJatAIxa6Ve4ACSqz3V0EwNCfM1p9obF3KxVBcUrqAQuXbZSe8IjY8tqfwfDjCJlRs7tGa4RE5ZByqTooJMb0ztLiy9hgJdjtHKNZPTQVckkgYJudoy+F8GvX8OQy5ANFZjvlaVIgk6aj8Kl/aGw6RiAFX+Id5STtrG/gat8E7QxhbaMYZMqERuQoIg6jLBB/TWocfduE6WvaI4giQRrMyOQ8fTpTIV2ipOVtSKmOxbXrLJYdLalSGbKS2WO8FUfeI03rNsIWslVIvuM3vDJIIAAUAsMwg7xvU17h9yxcT2alwwJAkSsRKnruNa0reLSQXTJciCCRI1G8HrTO+wW6Wjy4420wuK+cMAQoM6MGH5AjWvReynF09lbtqTE89JGXL6RlPxrG452KtO/trbsmZ5uffHeJ7wkyO8YgyNfCo+F8FuWGtm0wvLJOwXL0EFtedC0l0E2mg24spYxmAUqSRz96dBz5aDrVhrRa2yMSA4ZJGpEiJmsHiXD8W6q9h1LAR7O4kCN+6QdPXfrUvAcdiSct9IbfSNOWkSCPWisVWgeTA3MPfFkMCEgTtOgIMaxOlM7RdpLtsizlZAYzExJBnodF/GuYvivs8U7YibbglgIzCPugnMeUajQGti5grHEbKsHGZBAuDddJAZeh1351caskroGsBiPaJOxkkeA/Otm1fIWRy+JP6Vi4OwyM6AqSjMpjVdCZI5+laPD7kIoJnvD89qen9CZf5NrG41/Y21WC4JLcgQQIWOo61Y4bfcxmUDyafyqjcb9KuYBta2RdmZovdq7efAtAnI6P88v8A1V5ww+vxr1bEWs2FxAO3sn+SE/kK8qub1j8xbTNniPTRy2k68hT4n138BypuaNOQ38T0p4nQczv4CuebhpLHbalUpugaUqhLD+4v3RsKjbpUxFR3DSkVRudlSP3o5wvwk1pPQ5wLFezvLOitKn12Pxj50T37cV1/FleNL6OZ5UWp39kPtgImmcXwZu2nUGCQY5awagxAUnKSQW5cj6HSpcNfOoJn8R+taWzMjz3h1pLJAYhXU/e0KtPjzmr57Tp7VbYabjDxgQRIB6xJjwNSfaNhNLd0AaHX4gifhWWcDb9st6QvgNtid/yrnZIVKmdDHLVmZ2+4flKXVAAYEORrLDYxsZB+VZnY3jvsHuW1aQ4DHXmNCQPJiK2+2mNz28o90Eg7akiIEdKGezHCP2lFZRlyTDaA6DUTz3oEtMdetm3x0+3dSqAPtpu2uggc9dIq/juy17Doik3LjPuiqWVDvlBHvHrGgqhwbheLbFp7JVdLTI7NcOVbeV5yluZOXYAmOVeo3OJL1LRzABA5gEnxAO3KlURyd0gU4DwRbSl8WiKjL3bb++TuCQNUA1367VNjOKrh7WRCFV/3hQT3QwBAk+AmNhoKq9uMLdawz2njLJYEbjcmZ18ooW4xiLl22bkEghYIkrAAET6UEuXoZCKe5BbguI3LslRCiIYgTtBjoKtYvGpaSbj5ekE5jry5nasjhXEbmIstcs2CoMhMwyrmGpCnnGn4UK4Jr1/F2/bhintACd51lRpoozRoelMUb0y0EmD4QXOdme0rsTlAGZVLSojluPjRRaGVcyN7UKNCQA8RJJjfXlpvQT9ofGDbdLQaJQNvBMsyj07vzog7HYy4bFs3FIJ0iNSAxAMb6iKNRroXJtq2X7rvccOoHsojfvEk6yI0GgjWhjjnZK9cvtetOAHMnMSpUgQRoNRIpzdrmtX7lshWt22KjLuYmJ5Hp/tVp3xF+bmGvC2TlItsqlQCACQ8bkydQRM7VaaemDuOywcC9vh9xGM3BafWOYBM/GhnsZxW7cbKQMk/e0MzMaDx8N6IOFYp7tu4lwn2kNbcNqymIYgH1MeXI1kWuz+IwRJUG9aJBzKDmWJ95d9tyNNOW1R9Fr2gtucSKKSyMFGskiNp0gmdKkwHGbN8hrYGYjcCOdR8Pxtm9biUfMCHU5T4QV+A1qD/AMPw9lpswsD3cx057EyvOq9aB97I+Isj2jfuqAbJYElZgTBHWZjQdawLHawENFm4jtpIUK4/hIka+tb1jtBbvhlt+82hMd2dNf5tapYrsM2cOMSrNOYhlKzBnRgTBHlV3a0V09kOC4B+zPZtMPaYi6wZ1mfZhjMaaFgJJJ06dTY7T21OJw9lNXMliOa8tvU+XnUZ4+bF65dur+9KwgaZAJGsjeQIkePjV77OeGtisVcxd7UKMqA8yTqQOgAj1NTHycqKnSjbNOz2buMm0VYsdmri0brHKukCutHG17MDlYF9pG9hgLs7uBbH+Iwf8oavLZ58zoP1o0+0fjPtLwsIe7akt0znf/lEDzZulBnlz28BXO8qfKdfR0PGhxjf2NgDxA+Zp4EDxNdS1J/lX5nrSz7t6AVkNQ7Oo0JpVGmFka712qLo9CuGfKomFSuY8fr6+oqML5fX19a0khFlk+FF3COIi6mVvfXQ+PQ0KlOn19fXKn2LpRgymI+o8qfhy/HKxeXD8ka9hVe4epbPzFUceRbYP6Hy8as8P4wtwQe63jz8q7xThrXFOViDvHKfPlXXT5q0chxcXTMnEXUvh7N0aEeu0yK86u8Vt5TbKhmGhnZsp97xnePGijjHtbWRoZSh1ke8v3l6HqCOkc6HOD4hP2174UQoLKCdAxPdPjBBYeQpGetD8Ps1LX2e3MSobEXfZSP7MKzNESJ1AXQ7axsYOlUuIcDu2Dkso1xRoptoYjxAnKfA0R9nuIm7+0PJaMiTOmpM/wCka+FbVtlJXvsIKsVBXWNgwMyPLc1h53o101s8xwXGLtpjaKsCzZ2zdwqRoSZGugGhoz4Xh75NkNH77+E+4uXNLaROXWK5xnsu+Kve1xF72KLMBQDcKkyAQe6ggc556VcOAKJbFi8Xa0sDMIYgafdnWDGvxoarYbnekTcZ4Jaa21tmuZCCCJ1aPHTTTlQpjeyNu5h2OFdgbKgm2WLK0ie7oSvPXUSNuda1rtdByj2hYGGUKCAdmkT16xWjg+M6QtvLMyIRdQT0PWjTsGpRKnD+OBcPZRURQLaArqYeZeJmZLEzNZjdmmS4Ww1wAHdbknfWARM+uo61ii1dw9y82IsQlxpUh8yqC+fKHXQGABrr6Gt3sdh7t5ziWdrWGSVFvVjdI3hmMqoJAkbkEaRVrumU6irRJjcYqMjYq2qughXK51kSwKtGh5xvV3uvZY52VCCMw0MHYCRodSB6VLxbjOHtPLtbtyPEzJInn4fOnY/BpicO1sMVzAEOuhBEOrdDrHmCaYmA0zzbi3Zn2JDWrs2mIBzQXBIJ20zCBv40RcBtXMOql2zKNM8zl5d4fw6xPlWHi+F37NwW7xRiZjK8iNdYju9YotR1sWVe4xIYBYPPug7c9Ikmh7Yxt0izxLhPtiLlmFvCNj3bgGwJHutGgPSAdNsLD/ahYghhczD/APXBB30O0fGinBPbYfu8sanujSeZEaaT+NA/Hewq2VmwVVVBDs5jvaQAAJOpiPKiSQCe6ZJ2a4+z4m5cKMouXCwbLssACYmCFUHx1ow4nwu3irQ9oilsuX2iAZk1BEGJjTnpqaFuBdlEaySbsMAWFzZQB1E7DrNd7Hdqc82XJ3JRl18J/DpQbvoKSvorYfBnB4sW2MiQ6NBGdWMaeIIMj9RRVxDB51a5bZs7gBlNyF0AEgREwBrNecdte0j38YqZchwxKTBUsZBdo5L3RA9edW79++bAd3VFMlV2Z+pIGw8+tG4cSr5Ibx3Gm8yZtxCiOk7fnRl2FJL5Rc9mhhWI0mCDlB+U0M9i+yd3HXC3uou7H4HKOZ/CvW+D9iLdmCxzxssZUHpufU+lPwY23YjNNJUEVpIECsHth2mGFtHLBuuIQdOrkdB8zp1qXtH2mt4ROTXCO6n4E/wr9CvJeJcQe/ca5cbMx+gAOQHStOfOsapdi8GFzdvopuSdSZJ1adec6nmabrvzbbwFSZOvmf0pwH3vhXJ7Op0NjZR600GT4LTm082rgXl8f0oSHIJ12pV03hSqED5j8/H1+v8AauFRsPr6/pTC1KaQEID6/Lzp9tJ8h8PIUwJOnxPT+tWraCJ2A2FQJHTaka+kb+davCseVEXDK7A/rWWJq9aTujp0/M0zFnljehObFGa2bd7DpcWDDA159x7sI1kvcw4LI41Qe8pBJleo12/GiS0Ht62mj+U+6esdKu2O0KzF1Sh+R9eddNZMedd0znOE8TPM8JxlcPYNpNCC7M2zMTA1nbQAR/WjTgOAS1BaTcNtbhLHYtACqAdIzb7z8K0+KdksLjCLhUB986RJ0jvjZvXXxqrxDgd9YdDnZFy6aZhzBHLYHSday5MEoux8csZqujE7U8cysEOYHKCGXUEmdOU6iJ5TVXs5irhbVXVY1LAhZ5MpMb6zWhf4qlpJuoyQdZDcvIa6CsDiHFWvhTbnJIliNW31jc0pqnY5StUTcXwJfGGzaAzXcrtGgEr32aOQEmTRMnZH93lS8EbkcucabggkGfI8qj7Ndnzbw929bH77EDQsdQqjKpk7SRmI8qu4TB3IT2jLnBPukkAaRqQNdxp86LjxasW58lp9GHhLmJR3s3rLMdpUF7dxSD7pjaDqCNNjXOAY0OgwsFGtygAO0sWDDroQZ8Jp3ajipTF4awjRceZInugsArNGpjv1sphEe/de0oN22i2wxkaOJM9NFHxNR96CvWwZvfZvhi8Yi/fuux7uQqg1kRsxY6akxHStTiPDWw2GNvDy7BQiM5Ag7d4xEheYHKm8BtPcxGdkYezbVicq2wJGUDd25dNNaudp7hXDM66uGV5H94fAkH8auM9FSX5VYIHs9j3vB7vsXAjRSwJA8GAB368vGrnaXgbYsWTZuhfZ5wQdIzZdCsb6c+VF+B4+L9pZDK0AlZA8dPCeXlQr2qwGMTEG5hjYysv9m5KliJzEHbURRqm9AqTXZS7NcLv4e4yu3d3DCcp8uYPIjwq5xW/bxDNZPuqyZgp1zQImNYnTTmKzuB8Txt3Epav2fYIFJLakPsAFech35U7hnELT8Sv2goEHu6c00b5661fBrQXK9sKMC1pP3Sgbe7GsdT4Hb41k8f4nh8KgxItKWeUUqApYgtvzjQ6/0qkwazjmWxba7mAaEliuhUoYB10G/WprH2VYjFPmxDfs9oNmCCHcAmYEHKvrPlRQjKTqhbcY7bPPbdt7l9sRdGtxs0R7zEzt/Dt56UXcC7GXsY4N0ME6HTTx6DwFeo8L7D4TDgZbYZv4nOZj+Q9AK7xbtXhcGMpYZh/w7cFvUDRfWtPwV+WRinlctQRqcP4bbsIEtoEUCIAoe7SduEtApZi5c2ndE/7j4D1oU4322uYpSmttDPdUmSP5m3PloKF2DLpOmU/0pc/LVVj/ANjYeI7uZZxmLd3LOxZmOpOpJiq0cxy0HietddiY6nb8zXV019B59awOTe2blFJaFk1j1NI6nwWnxAjmaayfdGwiallEYO7Hnt+VOZY05n6muxJnkNv1py9ahGNCAc67URQnWlVlBqX+P19Gugchr9b+VMjw8P6frUttDt8TSAizZUR4DXzqbNP5VEPDYU+fr8hVMNDwK0QulZ9sEVo5pA+uVDQGR9EbUxwDoRM9akuaGoZqFLZCqG2ZtuU8N1+Bq3h+1TLpcQHxWqt81UuJNasfkzhqxc/GhPYQXsZhMUuS6quOjqD8zqKp4jsRh3H7p2t9MpDAeQNDmMtEGobfELi7MfjWtZ4T/VEzPx5R/Sw64fwe5asC0XFzLOUwVMEkgH3tpiqeMwuIWBbtzruGWPmQf9qwMN2ovLzmr6dtHA1E0X9iTu2Bwyx9Dr3D3ti5d9k73GH8JZugC7xy0HnQdwXi+Mw+JfPYvlbmrzaeCRMald9TRtb7drzU/AVZTtxa55h6Gr+LE+pE55EqcTPxfHrzpNu00yAA6kRO8gAzp5U7iWEL4W4pW4SUPuqc0gEqABuc0aeNaf8A+Z2erf8AKaiu9tLfLMf8P61Pgx+5EU5rqII8Bw2OuBM+GZSAAWYAcoObMRNFOP7P37qrGRWUiCzGII73ugzy+FcbtwOSsfgKibtq5922PU/oKix4V2yOWV9I08F2cYL+8cToe6NP8x/KqvDvs8wNm610WyzsWJLuzDvGWhdonwqk3aHEPzVB4LJ+ZNRPeuN79xm8JgfAaU5SxrpAcJ+2Fv7VatDKMiAfdED/ACiqWI7SKPcUt590frQ691UG4ArB4nxlm7tvQc25/wBKGfk8UFDx+Rf7Uds7mUojhSdO6YA/MmvPXJnXnrPXxrYLctIHOJk1G9g8zA8gPxNczLleR7OphhHGtGfevRHxqxgnZs0+7z/Oqr4dmaBqCd600tBVyjYb+PhS0Om0xmSdeZ+Qp6oJ8BoKdl5bFt/AU5l2UbCjEsiJiW66AfhXAsCOZpwEmeQ2/WuE86hQ1ug+hXXXlXUEd411TpVgnIpUyCdZrtSyUGNsH1/AVYS3yHrSRY0nU71Kqxy15D8zSSzkR9bePnUttKjQfr5nr9bVMDH18qoscatWH7o8NPr4/KqRI+vr6+FPw9yG8DVFNWXHWRVZzFWJqveqFRIS1LJFdVT9cqbiXqDSniXnT41icVxa2kLlSQCAcu4nn41sXazsXhw6kMJUiDVxlTI1ZlYbj1l/dcT0IIPwNXf2gHavOOL8NNu4yNrB36jkfhVW3jr1v3LjD1kfA6VujBPpiWqPT66K89sdr8Su5VvNf0Iq9a7d3PvWlPkxH5Gi+NgbDhRTlSg+326Y/wDA/wA//wBavWe0t5/dw/qWMf6RQvXZOLCm3aFWrbgUKWsdim5WrfPYsR84q1bRz71xmnloo+Cx85oflSJ8TYRtj1G5qtd4wfuj1NZosxpUir8BQvNJ9FrFFdivXWOpJJO3Sq9y3plHqashefwFL2eXfzNIbsclRSWzrt5D8zUV9Rrr5t18BV658J+Qqo9uTpsNv1qInZDbtgCefjSAjyG/ialI6eS/maQTlyFWWMGgk7n6+FNuDkNzvT55nYbUxRAJO5+oqwRpH3eXOuFcx8BTgsDxNd90VZGMfUx0ptw8hUiiBUdtedQo6BSqSlUIHCWYE8h8zSKmdfX9PIaedKlSLIOXr9cvr/augzp9fWv5UqVWQRTWPrefy+tKYxrtKoWWMNfkQdx86lCzSpVQJHfIWqtwz6iu0qoOJUdCSfnUH7OW8On19fOu0qoYY/aLs6txcx95QfUbkfnQuOC2+k12lTIydEoQ4La/hBqa1wq3/Cunhua7Sq+TfslGhhcEBqAB6CrmSPSuUqjBJEta/jUgXnSpVCmSrYPqae6KDlJ8T40qVQoibFcwIA2/WmDczrGp8TyrlKrRBtz+p8qgYz6/IUqVWQaNp66D86c45UqVQoiYSQOQrjLLeA09a5SqEGoZM8hp605hJ8q5Sq0UcfpTlWKVKrIRuwB13pUqVCUf/9k="/>
          <p:cNvSpPr>
            <a:spLocks noChangeAspect="1" noChangeArrowheads="1"/>
          </p:cNvSpPr>
          <p:nvPr/>
        </p:nvSpPr>
        <p:spPr bwMode="auto">
          <a:xfrm>
            <a:off x="635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8678" name="AutoShape 6" descr="data:image/jpeg;base64,/9j/4AAQSkZJRgABAQAAAQABAAD/2wCEAAkGBhISEBUUExMWFBUWGCAaGRcXGSIdHRwbGhoaGxoaGB8aHCYgHB8jIBgYHy8gJCcpLCwsGh4xNTAqNSYrLCkBCQoKDgwOGg8PGiwkHyQsLCwvLCosLCwsLCwsLCwsLCwtLCwsLCwsLCwsLCwsLCwsLCwsLCwsLCwsLCwsLCwsLP/AABEIALcBEwMBIgACEQEDEQH/xAAbAAACAwEBAQAAAAAAAAAAAAAFBgADBAIBB//EAD8QAAEDAgQEBAQEBQMDBAMAAAECAxEABAUSITEGQVFhEyJxgTKRobEUQsHRByNS4fAWYvEzcpJDgrLCFSSi/8QAGQEBAQEBAQEAAAAAAAAAAAAAAQIAAwYF/8QAJxEAAgIDAAICAgEFAQAAAAAAAAECERIhMUFRImEDcTJCUoGR8BP/2gAMAwEAAhEDEQA/ACF3gxZTCHlFI5KjT00rRwiorJaChIVqTvBG/wB6DOYkq4OQGCeU0U4X4cfZcL2YgbBIGqvXoK87GNSuj67eqGO84fbSk5CqTuZnXrB0+VJuGWtwjEmi40sICiCvKcpBBjWI3y06pvHSdW1yOiSfrQ/E8ZUAfKoKH5cpk9NKluC+SFZcD+IXfkMfOkPFrDMpkn/1FZD7/tBphcxYKQmCfNrB5dqDY1iCIQmAVJVmHsN/8610lJPZMVWhrYxJthoIbCQlIjbeP1qr/VAJKcySfUUlqxHxUmD2isNngbnipUScqTMfapX5Jy4bCId4rwvxsq21fmAWOxIGZPpRi6x9DTQQiAkCEiqMFw4vLXmJS2jQkbkn8o6dz3HWrcUsbSMnhAAaAgmfWZ1NRurWitcewfZm4uHIb1T1JgCieF8OqQtS7hMdIMg95H2oJbYym2QUJM5dPXnr3plwniAXLAWk5gZBB3BG4PpVfjx/7gTbPLXixGYozap5cyNpqjFMe0JUdOU6Un3fCTj12tLZGUnQqOqRz2Gsax1pgd4LZbQkOLKso9PsaqpuPSfimDMIxcvXSiDogQP/AHbmteI4Bc3biVNJ8gBBXmAnUaJ5nUGt1jwoxBWwSlcbzI7SCa3W3EibZKWnYStKRMbHlKeorRSi/lwW7/iLdzw7iLYHhtlXWVJH3IodaWVwtSvHSpOXkRH339aek8VNrGip96x4jiKHG1AwNNDtHStKP48dGUpXsWU4iUpLaDGUxHrrRnhrDnFoU5cq8k+QRqY39uXz9zNhgzNvaDRJWRKlEak++sdBQvB3lXUNoOUJGpiYE9OpqMcWtW2VlaNV43aHRTY121M9udCcZYhBU3rlG06gdutarzgS3UqVPO5kmZKhuDIER9jWTGgbdIB8w2B69iKtp9kQmvACa4uUkAKTPcH9P70RwbEvEcU8fy6IT9z60HcwFSnEhAMLGg5+g60xYLwlcW5OqSFbpnX9q6Tiq+Jk/YW4f4uQ8VtyApJ58weY9Dp8utWYlgjD8+ITr/SRPrqDQ/E+HWwrxCC0pInxE7g+2kb71VZ3qnX/AAWSFQMylK5ARJ03kkUZONLoVe0E1uNW1sG0EhtsHVRk9TNAeDcRQUrcgFZUTJEmCToKxcZ4W8opT4gylQBA0GvM+nSm3BGWbVkJbQABuuNfVRok/boyRZh/EiXVqQrQg7ER8qG8TsjJmQSFDfuOdFL1ll+FEAKGqVp3BHfmN9DpSzjGILDmQnUqCZ6hRgEUueK9mUbfovssGfba8RcZSJEmVAVTh+IrSVJTKkzNOGNOAMwOSdaEYK94loCnTTb2okk5f4FPRiXxeGus9I1rDavuX7sapbTqs8+w7Vibtw6pRW04cqiJCTGhInbtRvBbxKG1hIymdZEEeoNTaSVsa9BLw2EeUNpMdQCfcmpSrf4v/MVGv/FeUv8AMzYDDhPCAaVn1WRtIgDvrvRK6xpNssF0EIIgHlPt1qvGuIQ2CZ0FA/8AUQUpC3B5QoKII5DWY7b0T/JvQRj7GO54sbSY27H+9Ybzi5uIKkj3+9E32bZ9IJSlSTsex7igV1wtbBWhMc0zI+on61Tz9krH0L2K2D96Zsz8JhSwrKnb4Z/q15DpXljg5t3G0vhUkgEnWesHnTxgyUNMBKICQTAHqZmhGM3Bu3U2qTGbzKUN0AcxPPaK2lFUNuxktr1oJAATppArHepYUFeUJPIp019qpu8AZaaBBVp+bMZPrSZi2JllJKleTae/KYrSlP8Ai0ZRXUxvtLgNWyEgzMknmSTM0EvXVLcTlkknRIoVg3EQWwAQRBIBP5hyPbpFEeHMeQm6hQ+JJAPeZj3H2rn9SK+0GbDg5vMVvy4peyBICfcak/KiF1g9uwghhsNqJkxOp77+laHMc8ugy6UIuMSOaB5lK2E/5867NxqkQru2YuEcZQ5ePamUoSAD6nN/9a2cZYbcLhbRlG60D48vUdfQa1Szw23bgvggPalRBIBzGSD77egrLhf8QWVgwohQJGv3005VN0sWPXaDPDGFeAha/MErAgGfi1kifWg2JYjbuXpbcKSQnQHqdftFUY3x6lIiVeb83IetJ68HVfPfytZMlX+feilJJeB2rY/O4WwBohPtoR7igTiYuW0ZiUqWkQSevei6OFfw9vlLrhXHxZyY9AdNPSkjCRdfi0OrC1pbWQVdN05gPrRgmOVD7xhi5aZP/aQI5aafU1x/CS5BtniTJ8QD5IBGvuaGryXzv4cKkfEsg7JBGnuY+tHMPwhNm4UMJCQpOvcjbfc6nWmMkvkDVqirjC6eRlcbTmEwsA7Tsf0rZc2Xi2oK0wVJmOYI1BPSrEYknfNJGkc6G4hjoPlzanZPP5VrQFvDt8kupzRomAehJ2orjNlcE5rdaDpqlWnuD+hr5mjEixfpQUlSSnXsknf2g0+oxJbc/mQdjuR0pvHUjNegvhfilgh9ISvaJB99DQrh3CG7Z66cTELKQAOUAkgdiTMVjveJoEgE+370NwfiUrbcKjB8Q6dBA0+xrS/IlVeAUXs3vPoXfJ8QBSW05gk7ZidCesAbd6ZziwKYgRGw+tJDeFXDj5c8JQSQNTAn0BMnYcqwrw66bugGycqzrJ0HUwaFKStoXFMabi3Q2CtpASPzJTt3MbDvApV4naDrtuQqCVRv01n2j600upAEEzS3hfDS74+KXFthokIIAgmdzO+wmmrejX7GbEL3Mg68v0oJwzf5bbLPL9KB8R41cMKWxkzLiAtOxB2UP2611w4xd+DKbdahGmwn0kjSjGSpmtcDuB8ToQ8ttR3WfvtR67W26kzqORG49DStgHC0KV47RSpcnzDSfWiuNWn4dorbUSECVJOug3I9N6pZJe0DqxZvLB0OKACSJ0O01K22Ta3kBzxMoVqB2nTl0qVzzj6Lplq7tTjgyeadgBNGsG4dzuFTwPljyn8x137aVfwngLdvnVmzOHSeg3gD/OVEUX5Q+pKhGdOhn+mZHrBB+fSmMaqwlK+ADiF9NusALyZtABt8tqH3V2/kKkZV/wCetaOPMGceyLaQpwg5SAJMHZXsdD69q2cN8OPW6FeMpJTHlSCTHrIFWodJyMeFXxFunrl19fzfWpwi6PxD6yfNAAB6Gf2FLeOruEXaxbgFEAnNJEkco2q3hzBb5ta3nURmEZZExvoOXXXWiMa2Ld6HLiq5WthQRmJEbcwCCdvek/ErPxGUNq0zqG/bzH6CimIcQoaALpUmeRSf00pW4h4y8Rxrw0khCp2ieUfImqjcuA9B/GLQtMJSyjMowEgCZJ7DWrcN4euijM8x4Zj+oT8pkfejvC2Koda8XXy6EHQg9O1D8W47SHMgBUJgnl0PrUtpKh3YJXxKlk+G6XCQYBGs6/OaJYfdLWf5bDhk/Evy/czV7uB/iLhp1LWZSdzsAORJ+3OmddmQICkDtU1rQ2Ab/DnXUlLzgShQgpTv31+m1E7Xhq3t7VKG20gRmMiSSedKnEyL5MylHhzGdC535qEAj5R3pqwu+Uq3RnIKgkCOsCJ/X3pWrTB/QkYpg7VyglqEr3gHQ9j0nrTjglw21at+GAny6wI12I9oj2oHhvD60XKsoPgzIg99qFYtdutKWyyrUuQmdYzHWPck0JuqFpBrGMYXkV4ZlUQM201xwpcJyEKEqBMg7zz+81oYwUIQAZUdyo9dP70Jw/hxy5eW8hamkZsuZPMJ00HPWaUmjN2Hk3DbL2cJAKhlUQO+k9pir8adWtKVIICkKChOxgQQT3BI+VZ2uG24yuXDqyepAH0TP1qjFrZ62YJSFPJSNCNVQOvWOu9S4yFNF9z4Tonrv1npQpnBGWlFSUBKjuetCsCw65vVh1KzbtJ/MDJWekbEDXU/8NL/AA+CkhxbpH/jP/iNqtJol0L7WDC4dW6hcGAkcwQP+aMYTg10GCpawnUhKYzaDmTI36dKGX6k2icyJU1IB5lM89NxtrypxwfEEP246gQfWhq+m4fP+Il3iEGEpIj4kgz8j/eiXAGAMoSm4V5l7iSdSeZGxjlRRq0fTdFDiQpo/AtP2WNwe+x+laHMOTbuGICHI05A6g6cpkbdKpvGJltneMcXhBgJJ61f4qnWEr+EqEp667UFvuFkOuBaXygEytJEyJ1ymdD86KYliqGk7gJSNh22H9qPtsP0CsGtXrskuS00DCjzVG4T+9NXiobQG2wEoQIAHKkzBOI3y3/0XABMEwBvPWtrFtdXaSR/IaP5t1K9Og71vxvHVbNJWDcfxls3bIMESZ784+gpjc4ubbSJ+gJ+wpfxb+HmcJyPFK0bSnQnvFc4fgT6k5XAkKGkT9ZjnXSXU2wQ1N4426mRBn/NaGvX6i74W+bae5j/ADtQR9ldssZ0kZto8wPy2Papw7cqevipQypQ3CZ7nUnXua5uTZSSQ6WWDMNtpQFDy/7vevKwPWrilEgSDtUrYv8AtNr2YVY4UPL/AKZhXqOf3qvE8SKkEgwoagzWheD5nluFQCTEp/3bEjtEfWl1GEqXcrbLxSgQQNOc7TrFQ4tKirsN2HGKNApQQ5/STv1Iqy+4mTGiio8uf2oXiP8ADlKvOy7lcHNRJB9entVDfDd0lBlTYUBoRJE+8GujWiPIe4ZhThKozkZj9hWXiXF32VkBlagdcyYjvH7Vfw7aqaskrUP5pJKiOep59IiKI23EKFA+GqeR11kcjzFRoop4dQi9s8zoBBkFChtBI83+dKzcKcJs29y8R5hAyA6lKTJIn1G/SO9WYnxI202dUp5mOfsN6VMM4jWHi9CgF/lUCklI6Tzq8vQUO2I5WlQRAWen5h19vtQH/RtuXA4FRGsTp8qLrvm7lmNSkiD7fUGdaRuJPxFsAEPFSSQBA1IOkHSZ9KId0Zn0E4qENhKNuo+X6Usr4juPF/6comD19d9fShWFpvmm5Xau5DrruOp6j0MUSZvHFpJDK5AnUAfrrWaafyMvoIX2JgtqCz5YMz0I1rnB3XFWjSwgqUUiQOY+1D+GrM31ytLySltsAqSeeugJHIwdt4NOuM4g3bthKBA0SlKRG3IAVLjp2VfgDPYi622pRacECTCCT8kzSTa4sVXzayhQSTMkQJCTE95r6hw1ereSvxEZCNtZ0Ox7bUFx22abe8PLAcBIHLQiY/8AIVSVKyb3QOxvGleFCASpWgA1JJ00A3/tTNwfchuzQlaShSAQQoQdzrr13pJwplbF04pSypIAyBWsSTP2A96eb5AdZStKspIkEdxNCbT0Z1RsebtnFBakpUeuv6frWLFMUQlCiSIH6Us2dxdEKBAOUkAxvBInegmPvqWC2skf7ev7itllqjVQ/wCG3LVtbIQmAEpEk8ucnpzoTh/HLdw4pCSTl5lMSNduZ2oelQuGMijvE+0EzXuHcNtsqzhYEchzrRtozo9x208VSUpISHZBJ/LHbnvt2onaYOi0TKFqUfzEnQx0HzoDiKnlOoU2MzbYJVA1JPTrAH1rm94hW9DSDJI1I5DmaliMTPErapgyU6a8vnQLiriNKkeEn4tCTtEGZB66cu9FeDMNT5yoeVOg9dz9PvXWP4ew5ClwEpWnWP8AcAQex2NWk+thrwDeEsGvXmc77mRB/wCmMvnI5KVyA6SJPasl/ZLaezPLDrYPlMQEnbzAdetfRllPhxypNRYqX4qHtd4HIp5H5VbivCBMoViYVCEmSdkp3J6ADl+gp4ZhLCUDkkDXsP3r5z/C9hCLx9B1KB5SehMH/wCtOmK4oGJUvRHM8h3PbvRWDs3RVGM3aLkocbCk58oUjfVUJkH1GtG+LAphgvIMrbGYjkQPiSfbar2cVbnOMpMbiCfnypd4txxLiSxr5x5j/tn7n7U3Gtm3YxJf8e2SqIzJChI2JggfWvlrvFTiLkLSkATljnE8zTa9jaW2EImISEpE8gI0pbtsLYU8iJnNoJ0nfaiDi1szT8DpbYzcqQD4DhnmAI9tRUrcxiakJCcgMCva47+y6Ba8V8uknTSOfpSHirjynwoKKVrUEpg9TAH1q7Dm3/xJaK1ICdVRsRyj1p8VwW0Q0+Ac7ZSuSSZgg68q7/xezmcP2Nzbtp/m+IY1KhGvtS/ccU3BUG0thSlEJHm5kwOXenfEUl1tSUqyqI8qoBEx9daSOG8BW3cAO7pXJMyDrIM8+VQkulWxxsG1MNBt1U7mY3kzA9KEYlwzbqX4qZQqZ8pgHnrFF+JiFtgTBJCQroSqAfma9ueE1KaAbuVhQG5CTJ76CtTuka9WwLgmCC5uJcEob5RoVch6Df5VdxxhxdUy235CV/EBJ0B0A5k7V1gN2q0YKHZ8QLUVTz10PoQBRjh5/wAYG4I0khHoDBPuQR6DvWT8Iz9g3D+DHGzmQ8pJI1C9Qe5A5/KsLts9a3qHboJUyJCFoBgLVAGYbjSQDESesVOJ+MX0OZWWi4UnzHYDtG5pmw+98W1Q6pEFaZCVHbpr7b1VeUYsucdCQFZF5d5yKOnsmgd/x1bKByHOrbQc+m0VrseOW5UlcghRSCRAVBgEEiDWbiDDmLmHUwhxOuYDcdF9R33H0qcnXTVvhzwK44H3lOQA5lKR0y5tD65p9qYcTwEuLCwoSAYB215zQazUtTUhBBH5gNJ7HmK9TxKr4V+VSdx+o6g0Ka4zOL6glglk+14in/DSCIQlKpOhOp+mlBMbCXlifiR5knoTv9K6ucUccjKoRzJ/Shza1FzIhOYn7dTW/XDfswYTira73wlaBTZA9Rr84mmxy7S2jLMhOnsKwYb/AA7ZQM6gS4Nc2YyD22FZbjhi5uFFsO+GgTKsup7f8UtNNJG0+mzAMUSpskc1K77kx6aVRi+BM3CkrJyqSdCOY3g9t/StC+GHWW/Ir3SOnUHelNWP3ZeLam0gJ3VB19KYp1QOgxi1ioqQhgkKJ/KeQ3J5RUteDbxxaQtWRuRmlepTzgCRJ70HwfiIs3n80lSSIkCQkzPLlTseL2yUpQpJUsgJSnUkkwIitpdM78Bq/U2y0SQAAPkBSPwnhDdu6ta4yugZZ6yZT9R8qb7vAELH/wCwsqSYORJIE76nRR9NNqzv2jeTIjVMRlVqPmdaZORo0U32LISMiMqQOQEa+3OgeJNP3LUMIzpBlWoExyE7ml/iRvwyQFqTG6ZP33inXhXiG3W2kJVlISBlVofl+oqFb6POFNtibrbSRcIW0QIlQ0PvMTVKMTC3EtjdZgx/TzNMzt8lQMnMO4+nelNi2bTfHw0BKi3+X/uP7Gs0/DMmNeHYHZtrlDKUOEQVJnN3kzJ96G8QXKWlZV6oVoJ19QetCrdb4vmBrlJVnP8AtCSY/wA7UY4sQl1rLO/MjY7Ve5L7DjFp+6tGk5pQhI6QPtzpb/CfjLnxBmS2AEpGxO51jqTtWzC+E3L7M2ryZNCsjQHlHXr6U6YXwkWIHiJVBkkCPvP3qksVYN2zi04OZQ3Lok9J096GXfBTHioeYJQpBnLJUkx2Pw6dNO1G+K3FrtHUozBeWNOkiY56pkfOl7gpx5bpRqtAEqUTonoCec9O1DetCvsYUISRPl96ldXGGIKif1qVHz9IbiLFzbEvnKBMAfM063akt2+U8k/YUt8JOpW0XVkZyokzyI0AHyqrirGvJkKozyB6c/v9ayYNAyzxZSBCtUjYjWOlcP8AEY8ZuDuoTp9TQy2fSymJzJA57ij3BgYecL0SGzABGmY6z3gf5tU4DkFMbsXbhqEoUcw3AjuCJ0+tDMH4nuWT4V22pCtBnOx7mJFNGLcTJaTJIHegbNv/APklKCCAgfEsiYnYAaa7064tmX2bsZtG7pkpVoY8qgYI9/0qngbEQ3ZpZUQlxqUqH/uJnXrNZb6yetUhCFF8IHOAqBsOh+m1LmCYfc3i3FJlkpV5jtl/29zFMctmdH0pblss5lIGbtpPrG9CuJuJ22WipWgGiQPoAByFZbLh1zZVwtUcyBP0FeYz/DxLqCc6irnJmRzGu2mk+lPyfeBpBPh68trm2SmEqTl1BA16/WsbnCyG3UBtxQQpQ/lnXSZITzGlMrDDC2ktgAJAASBpHSI1HsaVbw3FrcthcuMKXAdy6onYORtr+bY9qZK48sy6M+J36W24GiQOkQBSdevIfScuh5K6dIojxEFPpypUJBB05gcv19qFONfh7dSzqobAbk8gO9TWexutC1a4o/4SisiUzOnSj3A7yltOPHUlZE9gBA+ppbRY3BaOdlwZtTA5n01jWnXgjDww2WyqZMmep0PtpVvEnZ1h3Gc3zbG4UYJOn5SQAOZ0A96O4/jfgJ8QeUbGe+1Zhww2m8FwMogGB1JEAjpAJ+lY+KGvGb8NMSVAj1Guv+c6HrQmrhfiNVz4mdMZYjWZBnXbTb60t8YBSLlCWxo7uY+E8/pr86PcN4Uu2bUXSnMrZKeSR1PUyaH4hcpfWsA/DoD3G/yP2NTfs1bCOAYGyhEqSCB11k9T1q3EsZbS60IAGYe3L9aHLxaLdITEhA56TH2mkBl59TxW6SVcpO3/AGxtQvktDxn0LizFXUtKU3JJMSNwOv6e9AOC8TfdUtKypSQdCrl29KO4VeOOIBUy4I3zIIB7iRqK4v8AGW2woJR/M2IiD6baUpqvs2zNiHDjV3fNhclCESpI/N5vLPbRVFseuLRhGUoSnTQJTr9BS7whiijcvFw5VKSI/wC1JOg7a/Wt+M8OOPO+I2tJCgAUq0iOYOs+lV3QcKghSm87C9CJGbUdv8FCOEbx03nivnU+TTQAg6J+4pjU23ZWhC3AcoJPIamQkdTypT4baNw04kykqn1BOx9K1Yo12fVX30DzJAmIJ7fpShxPjo0gggHWsmFcOXTbf866W4CNEpJgeqiMx+lDOJMraCndRn/ms7b6ZUh5wa6i3QoHRQn1nX9ayXnEgC4BG8Eft1obwpjCF2raFfEhIQr2EA+4APzqx7gRtagr8QpCJnKIJ+ZoSb0ma15Db1yYzcxqKFvcatJQIIknRIiST2q/FrhCUhCSTplE7nTcn618xKii4IGpbXH7VStpho+qN2twsBXiNonXKUkkdicwqVVaN3K0JVkUJHOB9CZFSpyf2IsYNgThS6VEoczEEAxoNo6zM1pwjgAXBLr7iicxATOsDqT9qYrTC1eNmaclJELzCdRsQRGvLWu8Rw9TZJbcIUdSDsfbl61FtbSK+gNin8P0FMJAUPkfYiseB8HuMOwh0pDh8yVaxA3EbmtB4rdadDbiYJB1nQx0rIOKnHrptttErzTronKPiJ57TVW2qRNVtjDjnDDKGvEVK8sTmM6de1EuFHWksZW8okkkDrpqeukVoaxJtxJScsRBB+xFCjhbLJztQk7FIOhG+360r47jw38tMmP2C/GC0jMkjUDUjWZ9D+nei2CWyQgjYk6+/wBuXyoAcfAMFQB/pO/tWdPEqy4VN6oA1nryj60ZI1OjRf8ADl+b4Fl1LbBAJWSDGsFOTdR5jYa7imjEbtLTR12GpPbc/rSzb8WKWmcqt6AO8RKurxNuAQmTmJ3OUTEdNPerytaCvYOw+6v2l+Mkw2pRPhrOkEzpp5d+VOmHcSh1Gog7EHWO3cUE42uiw2mBIJgxyEcq0cL8PIU2l9ySFDMlMkCOqgN53A/ep2OjPinjJeQi2yqCyfKo6IgSTO4T6z23pmteF0QlTjhWsddEg9k/uTXVrilutRbTkBTuIHtQ3iW+ct1oW35m1KCVDmCenrr7+tSqXgehcWxaPmyqSdj+9LfFZUwQ6yPN069R9qaL91PhHQSB70jcRYg85l8FCnCnVQTqQI/zSl1wyLrTHr51jxE2xAmMxVA7wDCj/mtA7nidbTsuArPQaR7V9TbCV26Cjy+UQIiBGgjlHSkLE8ERdJWmAl1BIB7jr2pUY3sLZy3xI9djJbpOcj1IHXoPU0YwjgxxlEOrSNNh5vntrXPDV2za2qQAkKjznmVj4s3vI1rg485cupDQJSFAqOwABkxO5gGpbiuCkwyMBYYahYDitSSvlOoAGwA2qzh3D7cqVcBtIKTlSQNjGpA2B1ifWsfEgU+ypKTBPeNoMT3irODmS1aBtU5gSVDf4jI59IrRfy0Z8NGJ8VtJXlzAfp8q5umBcNZymP6Vf88qUuIeCbk3BctSFpUZU2SEwTvGY6g6ntTtdLDFuhClapQMx9BrXXdWyPpChZ8KrvVhaV+AltUFYHmMaEJG3aTp602LwkBOVLisw5qg+5AArfhb6DbNlEQpIOn+7X6zSLiXGpav1MuJhIVAVvyBk+s0Y2rY3sXuJ7C6/FpS/Ck/+llHlJJ/+W2h696bcE4MDKUuPuKSv+lBASB0OmvflRvEbNLjKVnUCFpPQjUEfb0oTxK1cP2wNuJESYMEjoml7eKRl7O8fsbhLJVbqSuBsrp2IIE1r4dwhgshxQC3CnzKIEzGoHQTpA2oDwFiDi0PMLKv5cEZgZGadNRyis1rxAq3vFsxLalSOxI1j5VzrF8HqNPEOA+AfxVuMqRo6gbR/UnpB3Fc2eNFwaEK9/uKOXl4FIKSNDv70P4X4PaU14ygVKlQAnSAYBMbkxPvWaUno110H31yllKnXDmVGgGvsBWPgO1AUq6d1WtRKZ5bzH29BRx/hu0cXlykKPRRn6mvXMIVaICfibnyq5idgqPvVyTjDQJ2y+742bQspU6hJHInbnUoFd8PNurKzBza1KcF7YWMvA12o2SVLIzFSie/T6RQfifHlouUpA8mXMT7wPsZ9RW61tjapyqUVBWu0AHt8qsAadILiAqOZrnZQKxpkKZDpAEaz9/pNZ7K2S3cBwRJQQCO8H30FbeK7grty0yjMpQypSkRvz9hrSou4eYZyvpU2UbHcabQRI9qavaMM7eBuvL8bxFIQNgkwVa/avbx4yAXQjWNY396a8Jym3QCdcg265RQW14RSH1rcSCkrkKUQdN4HTpRho2Qv4lwmtrM8SXDuoEzoN49uVUDHkKRCCAOcH76028XYshtpYMDOIBPfoPSa+dWnAN7cK8RlGRox5lkJkdUg6nTtXRQvVk5eRm4VvUuIWmIIUYPUHp3mRVi8Obaum7gKgAkKHWUkT9R8qMWGGJsmgkMyANVEBRPfT35VWrE7Z8GUNkazET8xXFy8IuvZOIbBFyyUqMaaK3IMae1FMMZP4ZttJBKUJHySB+lJKfxIuEsMHxUGcuc6oA3zEDWORjWYo0wq4tjDmVWsjKTp133pya/RqsH8K8IXrd0t11ACS4VFRUNieQmSI7Udx65SQhJOmcH3SZ+9cXPFJKIOb0A1/aknHcRdUPESSlXJO8fMVTeb0HOjRj2OBu3WoKAWRCAeajoPbn7VOD74eGAFJzTKp3PfQ1h4csEW6UvXMuuqAMq1CQROVI2FPxtWX2QopQpB1ED6iNQR1FbHdI1gxu8KF6mEnXsD+1WrU2V5oTMb/vQVLHgFTalKWAZQVGTlPIk6mNRPagdpdvOXwYbWUoIlWkwOxOxNTG1pC0DOLGXvxKzb5ykwSlInUjX0nQ0ZwTEstqhKUqLhEFEQrMNwRTViIRaMk/l5k9TzJrFw0pt55bkDOEhMjoT/YVp7VGXsEsMXLcl1aZP5QPhHSeddpbuiouMqGg1EaH1g/WiHEPC9045Nu43lO4XIIPYgEEUYsMPbtmPDK8yzqpfVW23ToP1rYI2Qs4Zxe4t4sllzxh8UQQAOckgxr0rTi3Db10IXceGk7pQJn1JI07CtuHPNfiH1Iy5vKFEdgdD31pB4g4tum79TbXm1CQiJk9o1k11hHLhMnQ+4UVWiQw4oKy/AraR0jqPtWq5w+zdWHHGm3FxGYyD7wdemtCOIbdarLM5KHMoPdKhBGo5zzojZ8Mwwkl1ZMDUmSZG5kVCtOkLpqz3HsYzNhlGiljKAI0G0gco/asCb5ywbSlZKm9AFxrtsofqPpQG1tls3oK1Zjmyknttv2+9O+M2yHWCDB2I9RqKabuw4DP9UKuklLCCsjQmMqR6qMD70PTwi65rnHikg548qIO8bkae9EbPH2sqUJAKpCQmdM0xHzpguLnwkabnf9/7VK+Tsrgq8Q4UtphRDgWpIk+XKD1jUxXnAmPRbhBMZSdSNwok6HY8xFDcdxNTroaB0Xof1PyohiiUs2fkgZEgDnGwo5wf2Hnn2VLzlIzDQKG/ppv71j4jxJCmFpUSMySBl+KTtl70vYdeqdbzgwRoY69q2cP4QVqW86orymESdusf5yq4ybdENVsRvw+IjdK59AftUpvvsYHiKiSJ5CpXW1/aif8AJTc8VBwfCsjrl0oJiPE6248MjcCCOunqKa77HrdteQ5JHLp8tqrxHAmbpkLSkTulY/KRqPUVyildsps32lt4SC66oaAySNuenTb7UCfxf8YopSiEQdSOXcf5vTSywi4Zlz/pqBBTO/UduY0rhDrYIZZSlAPIaep7nvUyaSFA+zvlJaBSCqBqB2rHiPHAaQSUqT6x95oxjWMMWzWpCU7RGpUfuTSk9b/jSUJT8XXSO+lEU7V8F0eYfeKublpdxBGbyp5CdpHPlJp/u+JG20z0+46AUu4dwDGTO8oKQQSUgDblBnfrTKu7ZQMoQkDrEz771cm70ydAq04tS+VQkj1BH33pN4reS29nQIkax1HX5inG+ZZX8KEoVyUkR843FfNuJsRIUURmUnQ67dq0YuTozaSHP+G1yVFbqx5VDKmex1n5D5U9XT7KxlcSFDof0r51wwHGLUZkqUlfmhIkpkdBr3qw462onK7Mct1D23+lDe2kKVjei3tkk5UJHcyflJNfPOKb8KuihpGYBIzRpCtTHrEURfuFqSQkn1OlL/DASl4I/MSd+ZB1/U1UNrIH6Poxwov26ckfCN6mB2rlqyW3CCpTilBIM5UmAEgjc6TH+6guL8QrsBmSCtBPwg6ienL2o1wjjibltVyQR5ilII2IAJPPrE1LurSMgfj3DN++4C0lCRk0K1gaydwJPOilrw+WG0QJWgSoz8SuZ9603nFKQSAdYqm0xoL135UPFqhVm1nEW3m4+KZBkexBB6agigjWCtWpWpmUZtQnknrl7dvlVWIsplS0KyL/ADRsr1Gx9d6G3N3erbPhW6nBEZthPUTv7Gi2/ix5stPGDq3fDSgqMakE/YCrXMRKrhtDpUlJkqkZZjYA969tcaLDSf5ZQrKJBEKnnv70RRjrb6IUAQeSuXsairRV0Gm37VKYQlA9ABFU29swHC4GkFw/mgZvnE0h46v8PCk5ihSogHbnp23rzC+KwFQVhPQKMH+9douXUQ0uBjjO9eUtKC2cij8Y1GmyeoJ7x2o7h1wsWzYV5VAAa9AYk+1BrnHgloqkdu55R9PlWV7i1KkEhQJSPhG5MbRUeR8F/wCA/E3bgCsqEqBKgNZABgd9KdDhjKUgET3Udf8AO1fOOCcVUFOFwQsqzKjvqKI43xI4okIEd/2q7Se0TV8L7/ArRlxNwhvKptRWcpJB0OpBJ2nNp0rNi3E6PDz5hrtStiPEqkJKc2ZR356Hf6U9YLiNte2wbWlKhEZSBp6dOxop2mxtGLhrB2VJTdPeZatUJOyQe06k9TTIvHG/hyiI25UIesVNEIiUAQkjcAcjS/c4N/OLiSQeoJ/TStFybszoY7ixZWlRbAQpXNOgJ7gfeubN8Jt0pHxAa+u5+tBzdlCZUrQan0HpSm3xk/CylsEEkjXUAkkT1jpTGLk7QN1oJ3t8hDhTlJj9hUoay0VJClGSdSepNSuv/pIjEb3+ByblTqYKV6kHcHn7UTvS3a20To2OXM7n5mljDuM7l5WVtnxADqpM6epOntNYeKi+pP8ANCgmduU+1QxHJy9BaSAQkZQQBtqJpY4fUpq6UtwySFJB6SeXrEe9LdvxW+lOWM6UiASYIjltrR/ArF68bUtY8JvkQdVHmZjQff2ocHHZSdhHHsLTc5CpUFCpA5H1+Qorw+UtNKUInafSvnuI3t0hammlKcCe0+xNGsGxRbSAl4KQDrqNid9ehrNNRQdYa4d4pU6biSApLxGXmEQAJ9wqsHFOHvXJASfLHyPXSvLphorLyDkWdynY+vUVkXxM4AfDAWBoVcpH3pVXaMwnhlgq3YyrcKo/q5elCrjgd27Wt5CwnOZyqnXkDptIrXhLD12nO4QEToBsSNyaZOHHFBagT5Ujfudh7Qa2Ti7Gk0B8Nxpdr/IeBBRpMSCOXejNteeMnM22VAjcJMT6xFDuKX0LeSjcxKo6E6fY0c/1KyyyjzJQlKQACdgBAFRVjw5Z4ZKwS8SgHZKTrHfkKXMQ4QZtn2nkOK8qvgJBmQRvvzmNasf49W6spaRoPzq09IG5+ld2eEKunAu4cIA2SDA/fprvVNtaQfYO4uvkLU20SATrl7D/AJorwrcpbaLQMJBzfOJj3H1oriuG2xQR4aFQIEpB277189Vw+4p5xbLim20mEwTvGoHKB+9CrjZh5xHBWn1ShZSrnrvXDLCLZGXNKjqT1rLY2zy20ZVpkpEkjnGp5VouuFydVvlXVIAA/Ump74FGDAli5xFWYQ22BodlxAnuJP8A/Ipl40x027YyJlRMAHp+Y+w+4pXw/Em7W7SgkAOApEnYjUfMiPUimHGsM/EthIcCFg7kSNdwdqpGZxbsi8tJPSUq2IPXrSPZXzwUULb8yVFJII3Bin7BcPFrblC1pWROo0AEk86+XpvVO4gEAlKHHonYkKVyqlGybo3YtiLxKApADQMnmfX0E7UxWOHWy0hZShemhgH5UdveDmMmWN+/2pbHDbLFuoAeaTmVzPKftpR4oTvEXLdpBkjYwOfoBVHBbDb4cChlUFFUEa5TEH7iiPB3CKGpcUM7q4MH8o5J12PU+3LVjusDCtSvIobFO/pr/etqtB+xUxLhV4OeNbKEEQUq0oZi2EXRSRmGY6AJ3k7DX2pzxW4cbbzNq8UAa8iR1Eae1AOHsdVcXyUKRoEqVJPMQB/8prJ7ujHvDf8ADdDLQVdHxFq1yg6CeU7qq+4wFpg57YZDOqQTB6ggk0d4julBpRSYO0xtSpwxcOuPrQolUQcx7naql8jJ0MNpiwI1+v2NKt/iY8Vac8JCjz2jlWziizSHgcxT5dcpInXnHrS+9w+XkkNtmP6th696Iw9mb9GPG8fSoFCVZiRE0c4X4WWpsFfkkbEa/LlQe14T8O6aKhKJkjfUCQPnX1eww0lIznKI+EfcmukmotRiTt7Yuo4FaAjxV/8AkP2qUyrtmgYzK07n968qP9GM1mlq2bCUgIA2A685oDjGJtuJUgkGdCPvXeKOhwFOokcqAGzSykqUoQPtUpNlcB2EcOl5/JMNIMqI5jkkdCevL5U94liaW2ktNgCRlSBt/wACk3AMaKi6G0lSZzAj5a/Kq7TE3VXoLohMFIHSYOvcx9q0rbpiqQ84Tb27CYATO5UrUknnrRG4Sy6kpWlJBFJfEPDhuEpWnzFI+H717wlgzjQUpalhOwSo6T1HTp7mjFVZrA3F3DCWHAUfCs7f5/m1bOEUtOMqaVEpUQRzg6j9flRzGbI3CmkAj4pJPQDlRBnhFlIlIIVHxA6/tV28aJrZxg5QwyGSZAmCRuConXvrFW3GJD4EgDsPuaWuILxxghKkFc6Ap5nv0oHh188074qxlbVoU75RyPqP1Nc1FyVtl5UF8ftlNOJdGsj50Ifx9pY10PQimfEMQQWvMQREg8u0Vxwvwc2hZuHhmUTKE8k859ftVJxXSdi+3YXKR4qEhIOyViCoem/emTAXrt1jxChKBy31ijeLuoVkTlBKlQB001PyFaV3yGmghIASkfbas2noyEFSrq4ulNuOlDSCJCNJkAxO+vrTHiav5XhW7RWUiPLAA7ToKB8Nvi8u3MshGaVGdY2THrH3p1exxhhXh5koPSQKJ3xlIVsGvy22lCvK4B5kK0MneJ9TrRbDnnbh3w0gpSfiV0Hb9K18R4A3dsBQHmiUODcdCDWbhF5TVoPEP8wlWYn/AGqUkR7CfepqxsPKwe0aTq0gmIKiAVH3Imk/GuJPw5JT5k5oidR717jWOrUSlJPcjf0H70kXrLjzqW8hGseYRqecHWrUVKvRDdDbiV1cXLILZASRMa67HeheFYWoPMrcTCkOoInsoU6YBwd4TQSXyT6QB29Peq7jh+5Q8lxKm3EDcapIkRI0g/MUOTSqI0n0PXF7rqKSeK8ZSgrE6BaSfmJrRjfECWVjxcyVbhJHxcvLGhr3hHAUXodduG0rlZ0UJA20HoCBWW9vhuB1F8UNiN4BMc+dLyeJXnVGGilIP5jqfYbe81biOIFl0oAJy6AAzpy3idKzKxgkhLbJzKMSdKmCros3XGJZGipxWUASZ6Uk4DxHkvkuJEDWe4Vy9tD7U33eDBQBuVyN8g27b71osMCtHUwhCTPvXVajwl7YbLzb6MpjKobg/UH1r20at7RslA1O5O59aV8M4b8G7KfGWhKh5E5vLPPQ78vrWji3h+4SA4l1TjQ1WmACBzIIGo7Voz9A4hxrAW3VB9/zmJS2fhE81dTtpsO9ElhrLlCUiOQA/Ss109nR5Ty8semhpFsMTeU+EJWqSYKTrHWZ2jWhMaGpjDEtv5ySpB1SkiYV68x0ohimJlKTpp250Mxa58JhSpkoGb5f59aGK4hb8MrXJAGojry+tatgerxt2T5U/X96lYf/AM//AEtacpP9qlNL2a2BrvEnvEKW1AJHUT671Q1bF99CXFFQ3I7D6V5UrIw84NhbVvmCRovWPTSh+OcJrWvO0UidwdNeRFeVK5eSwXc4+9ax4icw6pOtHVXV0poOFqAoSAViYjSYkCpUrf0p/ZvIIwXFFuLUTAUCRA5D9fWtD3ED6XcsJKfUg/rUqV1UURZ1jeKgMlaxtEes0QbtmnmQNwoaacjUqVFaED3XCbIHl09zpVw4lUkhoiVkaEbGOvSpUrdMV2dw4l7M6ZJHl6DrA5evavOI7jxGw3JBWQD35kHtpUqVo9Fmrg/Bvw7pVsVJjTsRRnH+EUPuoeQSFA+YciO/pvUqUNttm8Bs5W2koTsEx8tKRMP8R++uG8+VpsyQNyTpp01BmpUqopNMGxktGWmhoPXTf1515dPtuaFIPQxqO4PKpUrnehAV1jSmXC2pZzDUb6jWD9K123E6uZP6fKvKldMUkFmPie/Q+2hKhJCwU6bH/iab8OAt7RKByTKj66n71KlTboaAeGYMLm4Q6vUKzEp5KAHlB9JBo/jeHtNhDoQAUqAkCNCcsaetSpT2LN5QN4g4VZvkola0FOxTtr1B0Ooq/AOF27MZsxcXETEADsJ9NalSqTtAK/8AEHFYW2UaKQrOD6SPrTFw7xN+IYST7+tSpT4TAEYhiZtn8h+BeqCBtEAoPpIjTY9qscxNtCS5okqPxRue8CvKlHnEfsEX+NB+Ez5PiJPM+nQff0qYY0LmQE/y0Hn+ZXp2qVKzAJnh9v8Ap+tSpUpMf//Z"/>
          <p:cNvSpPr>
            <a:spLocks noChangeAspect="1" noChangeArrowheads="1"/>
          </p:cNvSpPr>
          <p:nvPr/>
        </p:nvSpPr>
        <p:spPr bwMode="auto">
          <a:xfrm>
            <a:off x="635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8680" name="Picture 8" descr="http://1.bp.blogspot.com/-CBAIpOAy2ko/ThIcM6Y5ZnI/AAAAAAAAAd8/4f2RWXwa8Sg/s1600/Breakfast.jpg"/>
          <p:cNvPicPr>
            <a:picLocks noChangeAspect="1" noChangeArrowheads="1"/>
          </p:cNvPicPr>
          <p:nvPr/>
        </p:nvPicPr>
        <p:blipFill>
          <a:blip r:embed="rId3" cstate="print"/>
          <a:srcRect/>
          <a:stretch>
            <a:fillRect/>
          </a:stretch>
        </p:blipFill>
        <p:spPr bwMode="auto">
          <a:xfrm>
            <a:off x="251520" y="2276872"/>
            <a:ext cx="4006080" cy="267072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037571"/>
            <a:ext cx="4176464" cy="5078313"/>
          </a:xfrm>
          <a:prstGeom prst="rect">
            <a:avLst/>
          </a:prstGeom>
          <a:noFill/>
        </p:spPr>
        <p:txBody>
          <a:bodyPr wrap="square" rtlCol="0">
            <a:spAutoFit/>
          </a:bodyPr>
          <a:lstStyle/>
          <a:p>
            <a:r>
              <a:rPr lang="zh-CN" altLang="zh-CN" dirty="0"/>
              <a:t>提问</a:t>
            </a:r>
          </a:p>
          <a:p>
            <a:r>
              <a:rPr lang="zh-CN" altLang="zh-CN" dirty="0" smtClean="0"/>
              <a:t>然后</a:t>
            </a:r>
            <a:endParaRPr lang="en-US" altLang="zh-CN" dirty="0" smtClean="0"/>
          </a:p>
          <a:p>
            <a:endParaRPr lang="en-US" altLang="zh-CN" dirty="0"/>
          </a:p>
          <a:p>
            <a:endParaRPr lang="en-US" altLang="zh-CN" dirty="0" smtClean="0"/>
          </a:p>
          <a:p>
            <a:endParaRPr lang="en-US" altLang="zh-CN" dirty="0"/>
          </a:p>
          <a:p>
            <a:endParaRPr lang="en-US" altLang="zh-CN" dirty="0" smtClean="0"/>
          </a:p>
          <a:p>
            <a:endParaRPr lang="en-US" altLang="zh-CN" dirty="0"/>
          </a:p>
          <a:p>
            <a:endParaRPr lang="en-US" altLang="zh-CN" dirty="0" smtClean="0"/>
          </a:p>
          <a:p>
            <a:endParaRPr lang="zh-CN" altLang="zh-CN" dirty="0"/>
          </a:p>
          <a:p>
            <a:r>
              <a:rPr lang="zh-CN" altLang="zh-CN" dirty="0"/>
              <a:t>等待</a:t>
            </a:r>
            <a:r>
              <a:rPr lang="en-GB" altLang="zh-CN" dirty="0" smtClean="0"/>
              <a:t>….</a:t>
            </a:r>
          </a:p>
          <a:p>
            <a:endParaRPr lang="en-GB" altLang="zh-CN" dirty="0"/>
          </a:p>
          <a:p>
            <a:endParaRPr lang="en-GB" altLang="zh-CN" dirty="0" smtClean="0"/>
          </a:p>
          <a:p>
            <a:endParaRPr lang="zh-CN" altLang="zh-CN" dirty="0"/>
          </a:p>
          <a:p>
            <a:r>
              <a:rPr lang="en-GB" altLang="zh-CN" dirty="0"/>
              <a:t>….</a:t>
            </a:r>
            <a:r>
              <a:rPr lang="zh-CN" altLang="zh-CN" dirty="0"/>
              <a:t>等待</a:t>
            </a:r>
          </a:p>
          <a:p>
            <a:r>
              <a:rPr lang="zh-CN" altLang="zh-CN" dirty="0"/>
              <a:t>这是让学生思考。等待他们想出答案。这个时刻让所有的学生都参与了提问，也让更多能力较强的学生来完善自己的回答。</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Thinking </a:t>
            </a:r>
            <a:r>
              <a:rPr lang="en-GB" sz="2400" b="1" u="sng" dirty="0" smtClean="0"/>
              <a:t>Time</a:t>
            </a:r>
            <a:r>
              <a:rPr lang="zh-CN" altLang="zh-CN" sz="2400" dirty="0"/>
              <a:t>思考时间</a:t>
            </a:r>
          </a:p>
          <a:p>
            <a:pPr algn="ctr"/>
            <a:endParaRPr lang="en-GB" sz="2400" b="1" u="sng" dirty="0"/>
          </a:p>
        </p:txBody>
      </p:sp>
      <p:pic>
        <p:nvPicPr>
          <p:cNvPr id="27650" name="Picture 2" descr="http://t0.gstatic.com/images?q=tbn:ANd9GcRuWyfcCExwtJ6ghNWUo5YgAqhXJ4D3McRz3dkc-fqbreoMYtNGcA"/>
          <p:cNvPicPr>
            <a:picLocks noChangeAspect="1" noChangeArrowheads="1"/>
          </p:cNvPicPr>
          <p:nvPr/>
        </p:nvPicPr>
        <p:blipFill>
          <a:blip r:embed="rId3" cstate="print"/>
          <a:srcRect/>
          <a:stretch>
            <a:fillRect/>
          </a:stretch>
        </p:blipFill>
        <p:spPr bwMode="auto">
          <a:xfrm>
            <a:off x="539552" y="1412776"/>
            <a:ext cx="2880304" cy="386020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416320"/>
          </a:xfrm>
          <a:prstGeom prst="rect">
            <a:avLst/>
          </a:prstGeom>
          <a:noFill/>
        </p:spPr>
        <p:txBody>
          <a:bodyPr wrap="square" rtlCol="0">
            <a:spAutoFit/>
          </a:bodyPr>
          <a:lstStyle/>
          <a:p>
            <a:r>
              <a:rPr lang="zh-CN" altLang="zh-CN" dirty="0"/>
              <a:t>如果你过去，把时间花在和个体学生上，你也是在做区别。</a:t>
            </a:r>
          </a:p>
          <a:p>
            <a:r>
              <a:rPr lang="zh-CN" altLang="zh-CN" dirty="0"/>
              <a:t>如果你提问不一样的学生们不一样的问题，效果甚至会更好。</a:t>
            </a:r>
          </a:p>
          <a:p>
            <a:r>
              <a:rPr lang="zh-CN" altLang="zh-CN" dirty="0"/>
              <a:t>这些也要把学生们原有的知识储备考虑进来，他们的水平在哪里，你对这些知识的经验怎么样。</a:t>
            </a:r>
          </a:p>
          <a:p>
            <a:r>
              <a:rPr lang="zh-CN" altLang="zh-CN" dirty="0"/>
              <a:t>总的来说：</a:t>
            </a:r>
          </a:p>
          <a:p>
            <a:pPr lvl="0"/>
            <a:r>
              <a:rPr lang="zh-CN" altLang="zh-CN" dirty="0"/>
              <a:t>创造你能和个体学生相处和交流的机会 。</a:t>
            </a:r>
          </a:p>
          <a:p>
            <a:pPr lvl="0"/>
            <a:r>
              <a:rPr lang="zh-CN" altLang="zh-CN" dirty="0"/>
              <a:t>将你的问题修改下，让它更适合你面对的学生。</a:t>
            </a:r>
          </a:p>
          <a:p>
            <a:pPr lvl="0"/>
            <a:r>
              <a:rPr lang="zh-CN" altLang="zh-CN" dirty="0"/>
              <a:t>回应他们时引出更深远的问题。</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Individual </a:t>
            </a:r>
            <a:r>
              <a:rPr lang="en-GB" sz="2400" b="1" u="sng" dirty="0" smtClean="0"/>
              <a:t>Questioning</a:t>
            </a:r>
            <a:r>
              <a:rPr lang="zh-CN" altLang="zh-CN" sz="2400" dirty="0"/>
              <a:t>单独提问</a:t>
            </a:r>
          </a:p>
          <a:p>
            <a:pPr algn="ctr"/>
            <a:endParaRPr lang="en-GB" sz="2400" b="1" u="sng" dirty="0"/>
          </a:p>
        </p:txBody>
      </p:sp>
      <p:pic>
        <p:nvPicPr>
          <p:cNvPr id="26626" name="Picture 2" descr="http://t1.gstatic.com/images?q=tbn:ANd9GcQ3YHCZvYzA703ke85A0bkViFSDRDzUAuV-8UeAxDZPc5iq-jZmqA"/>
          <p:cNvPicPr>
            <a:picLocks noChangeAspect="1" noChangeArrowheads="1"/>
          </p:cNvPicPr>
          <p:nvPr/>
        </p:nvPicPr>
        <p:blipFill>
          <a:blip r:embed="rId3" cstate="print"/>
          <a:srcRect/>
          <a:stretch>
            <a:fillRect/>
          </a:stretch>
        </p:blipFill>
        <p:spPr bwMode="auto">
          <a:xfrm>
            <a:off x="194135" y="2036491"/>
            <a:ext cx="3877890" cy="290467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3923928" y="1052736"/>
            <a:ext cx="5042792" cy="3416320"/>
          </a:xfrm>
          <a:prstGeom prst="rect">
            <a:avLst/>
          </a:prstGeom>
          <a:noFill/>
        </p:spPr>
        <p:txBody>
          <a:bodyPr wrap="square" rtlCol="0">
            <a:spAutoFit/>
          </a:bodyPr>
          <a:lstStyle/>
          <a:p>
            <a:r>
              <a:rPr lang="zh-CN" altLang="zh-CN" dirty="0"/>
              <a:t>不要等着学生们举手示意。</a:t>
            </a:r>
          </a:p>
          <a:p>
            <a:r>
              <a:rPr lang="zh-CN" altLang="zh-CN" dirty="0"/>
              <a:t>这会不可避免地让那些最自信的学生（不管是不是真的）成为讨论活动的主导力量。</a:t>
            </a:r>
          </a:p>
          <a:p>
            <a:r>
              <a:rPr lang="zh-CN" altLang="zh-CN" dirty="0"/>
              <a:t>取而代之的是，要突如其来。</a:t>
            </a:r>
          </a:p>
          <a:p>
            <a:r>
              <a:rPr lang="zh-CN" altLang="zh-CN" dirty="0"/>
              <a:t>确定你想听谁回答，然后向他们提问。这可以是面对全班时，也可以在学生们开展组内协作时。提前思考下你的目的吧，它是：</a:t>
            </a:r>
          </a:p>
          <a:p>
            <a:pPr lvl="0"/>
            <a:r>
              <a:rPr lang="zh-CN" altLang="zh-CN" dirty="0"/>
              <a:t>推进学习进度？</a:t>
            </a:r>
          </a:p>
          <a:p>
            <a:pPr lvl="0"/>
            <a:r>
              <a:rPr lang="zh-CN" altLang="zh-CN" dirty="0"/>
              <a:t>剔除错误观点？</a:t>
            </a:r>
          </a:p>
          <a:p>
            <a:pPr lvl="0"/>
            <a:r>
              <a:rPr lang="zh-CN" altLang="zh-CN" dirty="0"/>
              <a:t>还是鼓励分析？</a:t>
            </a:r>
          </a:p>
          <a:p>
            <a:r>
              <a:rPr lang="zh-CN" altLang="zh-CN" dirty="0"/>
              <a:t>还是关于其它方面的呢？利用这个来指导你的提问的内容，并确定提问的对象吧。</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Assertive </a:t>
            </a:r>
            <a:r>
              <a:rPr lang="en-GB" sz="2400" b="1" u="sng" dirty="0" smtClean="0"/>
              <a:t>Questioning</a:t>
            </a:r>
            <a:r>
              <a:rPr lang="zh-CN" altLang="zh-CN" sz="2400" dirty="0"/>
              <a:t>插入性提问</a:t>
            </a:r>
          </a:p>
          <a:p>
            <a:pPr algn="ctr"/>
            <a:endParaRPr lang="en-GB" sz="2400" b="1" u="sng" dirty="0"/>
          </a:p>
        </p:txBody>
      </p:sp>
      <p:pic>
        <p:nvPicPr>
          <p:cNvPr id="25602" name="Picture 2" descr="http://t2.gstatic.com/images?q=tbn:ANd9GcSsz3QUUQjF9TsUfp3vmRq9uLCkOPtQ8BHukfSYYw101E1KUvs_Nw"/>
          <p:cNvPicPr>
            <a:picLocks noChangeAspect="1" noChangeArrowheads="1"/>
          </p:cNvPicPr>
          <p:nvPr/>
        </p:nvPicPr>
        <p:blipFill>
          <a:blip r:embed="rId3" cstate="print"/>
          <a:srcRect/>
          <a:stretch>
            <a:fillRect/>
          </a:stretch>
        </p:blipFill>
        <p:spPr bwMode="auto">
          <a:xfrm>
            <a:off x="683568" y="1556792"/>
            <a:ext cx="3006544" cy="342969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帮助学生掌握关键词的一个好办法是在教室里展示它们。你可以尝试以下五个办法：</a:t>
            </a:r>
          </a:p>
          <a:p>
            <a:pPr lvl="0"/>
            <a:r>
              <a:rPr lang="zh-CN" altLang="zh-CN" dirty="0"/>
              <a:t>给关键词和定义列表</a:t>
            </a:r>
          </a:p>
          <a:p>
            <a:pPr lvl="0"/>
            <a:r>
              <a:rPr lang="zh-CN" altLang="zh-CN" dirty="0"/>
              <a:t>附有相关图片的关键词</a:t>
            </a:r>
          </a:p>
          <a:p>
            <a:pPr lvl="0"/>
            <a:r>
              <a:rPr lang="zh-CN" altLang="zh-CN" dirty="0"/>
              <a:t>使用关键词的例句</a:t>
            </a:r>
          </a:p>
          <a:p>
            <a:pPr lvl="0"/>
            <a:r>
              <a:rPr lang="zh-CN" altLang="zh-CN" dirty="0"/>
              <a:t>有近义词反义词的关键词表</a:t>
            </a:r>
          </a:p>
          <a:p>
            <a:pPr lvl="0"/>
            <a:r>
              <a:rPr lang="zh-CN" altLang="zh-CN" dirty="0"/>
              <a:t>让你们班同学们制作关键词的拼贴画或海报，然后做下展示</a:t>
            </a:r>
          </a:p>
          <a:p>
            <a:r>
              <a:rPr lang="en-US" altLang="zh-CN" dirty="0"/>
              <a:t> </a:t>
            </a:r>
            <a:endParaRPr lang="zh-CN" altLang="zh-CN" dirty="0"/>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Keyword </a:t>
            </a:r>
            <a:r>
              <a:rPr lang="en-GB" sz="2400" b="1" u="sng" dirty="0" smtClean="0"/>
              <a:t>Display</a:t>
            </a:r>
            <a:r>
              <a:rPr lang="zh-CN" altLang="zh-CN" sz="2400" dirty="0"/>
              <a:t>关键词展示</a:t>
            </a:r>
            <a:endParaRPr lang="en-GB" sz="2400" b="1" u="sng" dirty="0"/>
          </a:p>
        </p:txBody>
      </p:sp>
      <p:sp>
        <p:nvSpPr>
          <p:cNvPr id="79874" name="AutoShape 2" descr="data:image/jpeg;base64,/9j/4AAQSkZJRgABAQAAAQABAAD/2wCEAAkGBhQRERUUExMVFRUWGBwYGBgYGBoeHBsbHRwcFhwaHhgYHSYeGxsjGxgYIC8gJCcpLSwsGB8xNTAqNSYrLCkBCQoKDgwOGg8PGiwkHyQpLCwsLCwsLCwsLCwvLCwsLCwsLCwsLCwsKSwsLCwsLCwsLCwsLCwsLCwsLCwsLCwsLP/AABEIALcBFAMBIgACEQEDEQH/xAAbAAACAwEBAQAAAAAAAAAAAAADBAACBQEGB//EAEAQAAEDAgQEBAMGBAUEAgMAAAECESEDMQAEEkEFIlFhEzJxgUKRoQYUUmKx0SNywfAHgqLh8RVDg5IzUySTsv/EABoBAAMBAQEBAAAAAAAAAAAAAAECAwAEBQb/xAAvEQACAgICAQIEBQMFAAAAAAAAAQIRAxIhMUEiUQQTYfAFMnGRoRSB8SMzQrHR/9oADAMBAAIRAxEAPwBbha1U0A1Gqsx5ABMTqZiOwGGswsopk+EgOXIXMCTJbqIbrjSyNKilXhoJUUjSosCARcEwHfYWxTPUaK2prId4GrSCWeTtbfHBPDrVnJCcnLVeDBqcbWlOvwaAbUFJFJFjpTbS3Wf3xeh9oirzJpIh3AZ2EswJ26YPmatBCimpQqJBFtV3LkguxEgjC/3XLLWrnXSkByNQSNidi736thUizTfDZpZfj1GoAkEkl5AXt3bHE60r10iFD4kFg6SwUGsqIbvgOW4GlS3TUFVNgTqJnqCfS3pjTq8BSlrpE2J306fVnPq2GsVcOqM/NAhBqUk6EvKT5kGOVjOl7KmAHL46nPqKE31GCHEbyALeuC0+IKQQwC0MHSbspWkJ6lLAbixw5leFaiVpSdBPkKpT/exBtgP3QZJeBbJ5s8zpCmGladlAgnTIhxYiMJcQ4cadRJQD4dTUUqOz6lEEdQSROw7jHo6/DdKVGfIpM3ZiQD1Y27KwqrMhWtCvKqpMOwDpSoN5ZSxZ/d43HkeD8GZRoFdJRdl0RrSEtKPjTYuxU9rFWH+G5HUFUuYoqJ1IJLhK0wE7By7H1GEaZ8GtMkEMwcF0u9i4Kev4jGPQ8KySEu3lUStHRjDN1BSQfTBhzwCc9UZyuGKNEJWnmSolJlwDBSz733Zh7tcXpOg1CknX5ju3MFzBkpPuodcM0+MJqVdAQq5HiQBqudIZyB1P++AVeJJUW/CJN7kAquzAhCv+cVnjcPzCwmpuuxFNELWFMyqtNVM7HUDpYKeDqSJi/TAuGo1KCTLgpDfmSpDQ7edod/fDqM0TScuFJqaksC7EFJcxPvu+D5bh2itqQCyVBUtbVqYw3Sd2nEUvJSckkKUgFUknUAfCSn1KFR1ASPS6R/Ni1HNMOYDo+x9Pl1DuOowSvkWSlKgyQlaXGwBKi07un5ts4QI5VsHAILH3HsQygepBDhMIL4Nqprkvmczp1ICQkmLHfbcyxgdNsUTQ1iQwZM/lKdWkDYcwEbs5IwxxHL6VKYOQoMkDzMNekFrkLtPo7FJqFRKErYagRqT3YCmnzC40kl5Hq+GUXKVCS1xRFeH0FaiohgxbYOqLndtRjr74rnKgrZla1agkK1GQ7JHKHIj4WG5Avh/JcaVURU8Sl4WlgOfUFOwvpT+mMerVYqAELLO3QhbAuzDlDv0uzYaeOWN6yGw5FJ8Oyn3gVFEqIJdyw3/MFTqkyADzMdiNlFZVOmrSJES9/iPWIHzxg5EKBBUyyggBKA6SowhIHlP8oM6TjRrZjwyATLbTqI8ygehU4BOwnCxersfPByjS7GuG8VqqRU8bQ6YSpAbU4IsSf1sHNsJ5qrrqK0gOoEF9khQUo/lBABKohg18B++rUdZS6UmElvM07fhl/Z9sd+6qDlRMjnckkktyBTNuHggB92wck95WlX0FxQmlc3bLZKqAwSSSPIZGlJvVIs6Q4SzAT+V2qmYBCk2B8rD0Ykby74VrFQKgSSXBqK7g+QMwASQLQbWQDhVNbUolJ5ZcvAZy0cxJYRBtbeadPgbJD5i1GeH0E5da1jTqWAGDkQYJDQ03ku1i+Jns+SxJZIEDdXebJZua6nLabhXL1QPOXd9IUBP5iSIB2Fy42uVCWPiVSnUSPMxaHGpO7iAnd5hgaTyynLaQuPCoKgKKZJcpClKCVBLRpcEKIYDQzEJgWgiDoUa+kEQSZPyb1NxhL76pnli5LOVLJ0kqUokteR1Dy2B0s2xASnawbYS0dv1whZ8qi/GOGCsS8JJ1vqSFJmQ56GXHbGnU4sAksB6lQ+bSWksGJNyLAZtfPIVBUFH8KSFAG86eb5YTziVVLpLMWKCSIDOEFx7j9wDLLPIkpProhi+HULrydzXFU6jyhf5lKWCfbQYxzEGSSmHAbbwqSu0lS0TuwDTc4mFKaDmW4shuQtqP9ycI8UyilMSpJCzEgE3BY7wTjynAKrdSq82HXHqaT1EBJ5giE9iffq2Nkm5OmcEYKDdHOFcdUDoq001EOU6VC7aTBdxc41f+hUaq0mkot8VNTBn2BMkDlPywinhaVMpYhgpKg+oX6+YAh2PUSIxSpl6lFlIJ08rVA4ANmUxcRpZ4LQ+2XHBdy2jR6OtVRl0pSlDlVgLBpJJaB7SW7nB83mORIIA1FIKTsT64wU8ShPiBzBBkkQ9rne/ywzxElSNSDrSCDqDQbgkOejN/xispQcaS59ycIyUtvCBZLMU1KSeZMAaZLAWZXoe++N3iFZQpNQLKJAchyE9QNzpZu/s/i0E8gb0M/wBAVE/+vtjVocQUkJcegYk+oEhIPcq7E4nHJqxnDZ2uzep1CKYSpWou5cuR2f2nHnMzmiKiiAzF2bbxFkCdiD/b4IriClHxEEKCZWkkEpESeokdL2wQUkVEOCPC1ArXBVTUSxsXUju0E+6mnLd7D44aKg5JqoTyqdj4RuT1pkgOSkKBEy6epADluIqAYEpUJSCBd3ZiN2OKZCuqn/DWGTUB9iAdK0xJAU3RiR0x3ilAspYfWg85BhTHlqoMuLT7vhENNbI0qGZSBAAKuzH0nbCSVhdQJXAIKSxkatSF2sX+ekbEYH4gICkcoW4WEgwoQbwX82Hs/kyUGppGqmQss0kJAWQOikgL/wDGq8s3fZoRUeg/D8sUKctPIofnTCx6eQgnZx0djO8YqJqpRTpoIjUVE6tnCQn9Zwpm6pUHgFSDUDD4gySjsdMnA1Z9gSkw2qBsWhxcSN8UxzjF21ZPKp36HQ/ns8SShB+JlEXCT03LmAwPtfGXSIZQCSzpAboFNb2Zz+FnLADtJZ16SFORDW5SUntbVPRJ9tbKcGToGo3b6Hv6N6NiaTkVtwVLlgM+seKkcpSpQgvDJpzJHRXyHYYz/H8rfEnUXm7kP1LGSb4Y4jQCFkzpSFbgMWLGYF0fPHFZYrrFG50IY32Q3aBLW98byFJZI8mbmK6ihLnSFHUAkJEMJGxuMM5qg1BKWsASHJmVHmInmUB/498M8SRrr6dg0SIYrNpHm2kaZgDBDwxVT4muXZt3EJtd+z98anY0Usa4B5bIsUggcvMSBAKkOHSY/h09Rf8AGU9YSrURVVAACrR5KaT5pEiCzEuEm7jD+byaqdPTq5dzq2MrLksCSG9EpwgqqA/KxUEqU0skWQHAvEPcJ6HBYylt2URlXUClBglNIXAAlSyTBl4HxOLRhlNNQ5kggpDJdmTEq1fjexFix+EDB6OZLLVBZo/zWLXCXL9bkYvwzjCloX46UpKSwKXIWDAASXLuQOljaMPHE5Rc/BCedbfL6ZlJok+ZgBL6Bb4gzXO0QBuzlhdOQSlDhghClEw6Uha4BUZfSS6mciQDStUUVuUuogmmiWSNitnckyzXbbzUzFbw1liF1io6nClFJdgAoglS/wBIYviRfG/Tz2FpZM0V6qmkr5ohWhlCVEi7MQLCHDwFlIKlqUuSHZJeElyAQW5i8js8uMHosxZTkw4LgQ0HcwJjthlNalTUmmpQC1FgNnPwgswOzMLMMZJvpGlkjFpN9iVGkFaipTAAEkyVdkgTd4gMNtxKzZI00qRDjSQA6lwCp1hUh26NjTzHA0+bmVcsTuz3feJ9ojCVP+GkEJSJhwAkP+U+cvuv5AzhW64YykuhCvwimnSaoKHZtJSVK+KGMxLtFnewaucCahFMMAXULkBwxUYcn0HQTGHUU3UoqVrLalFVzDAKLXhQuTIg79yfB3JSOfSsqUsu2s7BO+kE+aOZUF3BQ21GZpXUKilK1h7uOgO577fviY2q/CQ/MQ/fYWAAaBiYNAtnnOH/AGQroqkBLIW+kkgtZx9cerpU6WXKKYRqWoS0Q7ElXQ9N8ZlLitRRBqVEuISCTCeyR+rRjlfjoSsOHNtctsPQly3TqepxuCdy5PNyRb4Rq8VrUaYAUFHzMEh3d3H1OMccTp0iGNUSzkBrF0uJILSLFnwnnKilAlof4tve4PzGFlVDVokI5mZ9ZAaWkyCHAV8Ji5GFfL4KQlSpm6futdTip4SjvpGhW5cSEBujpuYGB5ngS6SzoWkKYNzaSX6KLhX+Um98YVWgUnSxSzCYfSASR1Ot56RL40eEcSqOKQHiJJc01SLvDkaT3BHvgNropsjUcWqUwhcOUl0qmCS213Ae4Z8L53KG6n0l3iPmWJcCNonGrl+AAJGnUFMI5XTDMJOoR036zgFTiZoFTp1JKS6TZTMCSDvJnBr3GtPgyqJNBadMEMRB6XYHS0dPfHp+H0hUKatL+EWOoXCiYVAB5SJ72PfCTSRWSTS80k09zvqR1YvyH26DT4TxYCk3lUH6FiWYnt6jDQXPL4JzbijXqcOTplKtINgYSWAcPYMGntOEq4TUqJQzKpgimTIWkuVIYvclx/IRDjAOGnw6ag6lKUeZRJO7uW3Jv2wPPZPS1UOUFnZyaZk60mHePRgNwcPkjGLqLtGxyclbVFqOVaEkqpVA4JUQAX3BeUk/W8408rktDJUHKXHmJcWcBwHBe+yz0x3h9ZOnUpnUZOxNtaZ+Is/ciz4Uy/EaivEK9IRIQkXBsl1mSrc2Aw8cdxb9hJZdZCubyxGumlViF03+St2BaZ/+sjpipyRcp2IVTBPxBYK6ai+/wsfmRYmbzxBQtg6SNTPzILkAgdlKQd+YCMdQkJBYhhKAEgAhtaCekFQjtiP6HUE8UgpWRJR7uUpql9V5WZD/ABD0BncpTq6FVGIQAEggkpZgwETAm+C5wsE2gwqwLlVtgAlSbvtiZfKalBJDOAeo2L+kHt/SkZyg7iQy4lkApzXiVD+FgB2Y6HPU9mj5Yb4TVHirXAdzqfoNPq41v87WwFGVImnJjcMTqUp7DZmiY9MGy/DF06C4TqUAzKeJcHYu4BP+2Jq7KbKHApRWASsqcqcOQNySC13hj6Qzl7Z81VpT4NVdNh8JF99QN7kzE4JlqQZIDkklybaYSC21lHf9h5vIk6RpLnmZpZ23kOrSkM/kJw+PI8b2S/cTLjeRKnQXiHFwpKrK0gBR2diT6yQGGzzbGXQBgHUFGXURA5gpZuQBZ+rnYDB6WXElRLBwCWLqs4B7s0Hq0HDlDJaUHdZuNnFgzzTRHK/MsAWpqOE5ZaEdVTMzN5kUQwJcdVAEDu5urzESwIEYpT4ipwBTk+VLJaRCuVxIUGfr82F0NRgJINuYcyn/APkUZdMmCSVqMQycc8IhRSgg6fPU2S7w9/l+IhicY3y43ZTxFpJZjUYkqcnSwdTHypUAOzersLK00qC2KRHMuLNKU7sbRJ0yAIwVNMrBDkIABOm6nPKpSgeVLgMkNcMHkHqIUQAgvpAdSgdKQZIvpSCdzdtyQ4KceCaPDHKCAfxHmUdy0ADms/S98KZrRUqArBJChU0aTqCh8TA+UlLuX3vjtbMAHlIUohypTgk7aUqTygkpGol2e04vRyHiJ1VC0OlT887gzdhJcE26YMJyg7i6I5MUclNhs99oTpKUDmO40EWtKwra+nZtsZiFlXMtQMy67WDOkJJct5XLbiMNZ3MgHTSQ4Ibm5ibXJuHDt5XkCRjPShS1c5JUdgomeslgz2DsTaE4HBRJI1qFYKLDnAkQw6wl2AhMvuMd4pxY5em5SF6UpUXIDvcB4u+zknCKsyEABUX5EELUPUJdgel+wxb7+CAQykiApyGBlixBvsWw2NxjJOatEcynJVF0b1FKKiUrCQygFB9SSxDiEkC2JjPTxVYEH5nR/pLH3+uJiT+iLLrlfyZCOE5dbEKqobuFpt30r+f1xT/pKllk1aVX4rlBu7Mv0tq3wM8bqUiEU6FJLsQHDkHYBTEveBLjphfNfaOv5VOhxHKU3LwDtLR/XBp+SbUGh7hX2fqKJFQKSgbKCp6MzDtfGzQyFFRUECaYYsO7KAU7kTaziMYnCvtKsOhfNMEk/X1+eDL44ikFMmCXUAZdyYIAaST6n5Ui4q7OZxk3x7/wFzWaGnw1JDbFSSxO7xEbuN5lxT7OZimFKB5DLOXf/Mb2gHrc45Q+0aFKY1alN3ABZQAPcFP1fFxrUHQulUDFgoIC9PWeYAEQzW3divRaULRqVKhGYFQrCkgDQlzcSYvJbawwlmOJIWSKiQRbUCAoAtYmG7EejGcJZjjmhbKpKCekhyGBZKhAfrPcPCw8CoB4aihZNlhwxjzku1jL9dsUlklJK/Ascercl2w+Y4WqkkVqaitKfiTBSdgUk6kGzGx2Jw3kc4msFJrE6yYWCAJhi/lL6S7+vXFKOVr5XSopUAfKoElBBBcJWkOl9xI2I2xdeVRUlKDTOnVAJSQ4HVgPMCUuIHKMTH/UoKqqBTJZ4LN6uSCDeWxq8P4r3JQHK6YujY1Earj8SLFmscZ6K2hSUV0sksUVNIJbsoEFSBAa6XLdC9VyYQy6StKgxCrJIcTAKSCmNTTYgSQaDVcjNZJpIfU9JQYaS4D/ABA7oLC0u4JcTTMApDuSJKbkqQ5d+hF5MicEymdISrUjSk+dOkHQ40laAWBSXGobAhsUq5Tw1BBYURp0KVPhkSJFxpnuCcY2qb5BZGiSDTUxSXCpuioSoES/KtxNikM2NLI5Akp1aQpAKD1YElu7Et/tZfLZZiUlJksQGeRzANcGCk9k9MWzlZSYllAoX/MrSoEbMpLFh+J98Mq8gyOo8DNZCFIIprSpAcHSpJ0qGlQBKbeUfW+K5Q6ayVQ0q9bs8nb5knvjNQgIphFNHIdxDtsADbSXf9sM5KtKdRAABJCg7kgQ95IMdB6Yaeu3p6FxtuNyVEpZ5iWYRBNnL72IbV82wHL5xdJNQVKyqpW2lKiFFJeTG3b0i5xbK5bxCn8IYl+wBNoI2b9sLHJ6ahLWne6XJD2JcpHdj2xllcYuNdiPC3Pa+DXyaNVW7JZtR6C5+QUf0fdaotSlLWkFJVCbQPKHIYOEsYjUpRx2UoCAAdSQTtEkt6qiWsqGxUZlgrSeZgUwCQCSSQIkku0Q/phIq2kWnPSOxVWRWllNpSmzvDbuBCojoZ2m1TNatTDrygljpYMQ7hAdjfUeVnKlHuR4hUTS011BdQlTMNJKAzEgAB3YOwE9pSNYl0bGFEEzAIppcdQA8BniSFNKKi6sGKTn6jmWzWsEDVzFRWsBzAYBIF1MTvAiA+CipRpaKa3TqUEjcBSgGClMQVEEbAbekzZCeXcONIdk7kS82kneWsEvvaFqBKAtQIazEpsZBIIYSOggXxoa36gZnkVaf3NbiPDRocksC5BImwu0m1+jbNjFXWNRhrShCNk6QktEu5U+lU3EyGBDHGOJagUkFRFhOnV1IYCBYEm8mS4KeRUoA1FEXADgQCQQBYMGhiWuN8I0Ujd2NcNrnW6ZLDmPW0A2BPv0ZsPoz9M1BSdlqciGCm8zEgkluskDYYyFZtNNkoiYsHMN1b5tg2VKQvxNI1B5WPJquAw1TMRh4OCT2v6fqRn8zdV15GuIZVKEXJ7WsB0BO04ztVdbpQiBKggaAW/EouCO6ifXc24jxkamKU6hZ1Ajaw5Zt+2MxVZao18gc9T/AJUhgD3geuJyaLQvyGq5RCB/EqCoRJQiQC9iosgbl0pO3sE5jwzqSPDO4bUT2JM7w1iB2wuKKqitTKSElwCZEvKACXuwudxjapcDCwymE2LH0sJPZmEXk4zQ912Z9LK6gFIU6VSGLiZuxe7wWnExoVfs2gklyom5cX7yJxMal7mtlONZCkaT7XAEQZtsQWUCOjWJxg0U1AWphTb6XYi7qSzF2PURjYzPFEqI/jU0hrsoxAFh/bYz6mbS3NmSr/xO5G0KB/TDyab4ObHicY8nKeSqBbqooOxBHhq/0FP1GJU4ZTUQCVU7zqSsNZmJSQXiThmlwzxnU1UJhlatPqQklR+RFsUzGUoJ1avFSXLueUM6TYKVJkdQ09UHuN0DXwAamTWpKhzzaW3dzyg/5vljp+zdRL8qdL/CoKfe4MzZrtii8rSUGQFqKiCChVNbBndQTzBm3TNsbdKmnKU0mnTckgEkSHkk9n29MNGGzpCTkooRq5SpRDJOqLEBQ3OpnIaQ47gvhY0aBSBWpLQpvMknSf5kFyB6dcb3FMwHBKku48yXDsCQ7Es8X/XGeAFgiyT/APXVEt+RZJeewg2wGqDCVpGlwjKeFSK1VCoMVcqiUMHLgbm/eMNUs4irSC9IQS/XdIU+5fyvjNyWYUgeG7sHPiIKY2BIJBD2MO+2KKzK9JHhlvxADS/o5+Vzd5wycUmmufcTWdrnoIjLKcIUQsXDyxc7DzRdVOQGJCjjT4XwxATqaCSeYhTEs5CklushjE2ICGXy2vUmmsL5mKCm9/NTUdQABuCpsGpvSSQXTLuTygsLVGcEuGCpaO4ydMecW+g+Uz/iI16DS0qDOZnVJCoBh+kzg9MhdMgaQkkCVNoJDtaEO5BfkM2LYzaaiSwYKk6VBv8ATZQj4ebp0w/kFkLBYhW4LGN23WjsTqS+GlJN+lUDFtFeoBleU6NQPK6VKMwwNM2ZSWLdR2IwWvW1gEHYJKxZ7pVJd7vAYxtOiMsiqAtHlLSCSBaymFng3YMWEBepn0qqLphChoErNiWcgPKtnLM5bbBUG7oM5qLpmLnzmVDRTNOnTUCKilSvUUrplKQG0sFkvMpG13uF8FVToJTVWFLQ7TOl9QJ3s7X9cUzvE0wk3canhzZu7j1E9THMqUkqqoQAtYGpRuxEMwcgptLNOL/JlDFtNUn11/k5v6jHOfy48td/T+DV4MyHKmOlPuo8gOAI4aaitZUzqcJHq5Fw4tPbC4q/w5PxMJEsNRA2vpwpm0IUaSloJKCCgsCUsYN3BgdscsVF8SfB0TlKPSsdzNFSap1PJZLPKdgGs4YbSpR74HxLJ6KbQVkgksRJZkiIl9niWwXKZ/mNRWmXZN9gkE9WEP6xOB1MuuoAw23iGDkS4J3gFoG+FKxqqYjlMkVEgFzIJBG3RRMAfEoiJAnBfFTpZBCQI8RmtdNMOQA0Fj8Utc3VXYFDACHSIdramt6D6YChaluoFJYOVkfw0gOoBKTGkTNpDNjDQargCFOnSs+GhwQludQDSA15hwAHES+CJy50z/Bp6ReSYImHWLBzH6YslYfUCpSpKqi3NncgG5Ai9zcg4ZyujMawkkqSoBbu7mRII6ixPbDKLatCyyRUtfIGit3TRplJIuwJ9iOVIkxb9cJrygBJVUUYZkS7bBbkAAtE/Fhqvl2IQVEJ3SnSzNcuwSA45jZ+82QmikcoK3I5gdUtDrOhG5LJCmb5KPaa4M/xanwJKT+UEmzee4E7MB9ApQyK1OAfK5glSgDcaQ5IJYTyu1jOPSUQ7ONI/MoHU1nSogEgNZJbrbCOcQEkayspflAA37Fqabu4SXffGMmhE8L1qIqrQltvMW9Ek6DtKrWacA8OiklLqUwYTp2EaQXEtOn2O7NM6uUJUrYQpQAmwSwdtyn03wPNeLpaKKRE6KfX4RpNusxIFjhhnKVtJBCNLsAGKU9YcJBLbz7YLnzVWlqKmUwE2CnLuGMNpFrDGDUoiXqyRZKSq4edTAOW3bsWwXL5xISmFF7FRTBuUx6KZyfKZs7Qm4S2RDNi+YqZ7NKHEEH6/UA/J8THhq/EKii6VEDoy47b/wBPQYmNRXn7Qr9/6Jy6thqQEnpcAD/Vvh7glNK1gKy9MMXdKyoOIZgtQG8MMOZzhVOjTcU3UBGp2JZjymACWNjA74xBxdTsY0szEe5dubZzFsL0Qctke1VmFpqBmFIJc2LlzD2sAB6npjL4mqgonXUKCOjKY2JkjZp7D1xjZrj7DSklzJLkf8HCQ4nWUWSSrUGbSFxLeYF2c/rh5TckkLDGk3I0lcNyiiCMw7SxR8g6SR742UcQBSya6VN3UCQIl0s8C/8Axh0cxUUE6qFI7v4aEEgm7jSZDsenrjT4Xw5FU6l0UBMQlS7jvrP9cTKuimZogl6iAsCBoqAFXaFT6tc7vNFcPpWSKyVByYFQbAyAGl5YiL40K2UplBKVL02dCyO7ynfr23tjPo0ECNaiWPmpoULCQoFK3i0e+GaadMWM1JcFsrlipakUqimEama+4CmL7bfLGvWopSk8ySpAGosyiDGkgCYLs89wXAuGZtCCQSJ6BYLuwcFSw5d2B2xRdWmlS1pLFR5nU+wBPmedIFh6YK18iycuonKagoyEq7hSUq6DmdJ3/FsfduopYSdWskhxqBCyDAAVD3kqHv1FRSmpBFNZMypj/wCxS7x1hj+UYuhGlA0lSEmfMCgnulUM5MFsKNzR3K8PFMBdVSQmCHcBJMQXYT0ZzN8adQ6kkaUrDanDgh/KTYn12cycI8QqiqhIKSoukhoIUDBYxeb/AOwU1lFQ1JIKWILsRAgEtYS4f0lw/p147JpyvlcDahUIZMqUZcNqugQ/Kv8AMLuHAvilNdQnnS3MNQZpDFim7w7HDVMhfQwHKm1FrF2AJ9PfDKqyUrRrKlKqAAJvAa+kAfELtdg+NFORp6rlniPtDwxeWCqhqK/iqISQVJFJa1KqKdW5TSYRdS1EDkl77JcUp1lrYqVSpppUQVBtakpqcwA8gYaQnolL74p/iBlk5mmkqQ6xV5V9QdSlh35gGDmwZOGv8MeH+HQrGeaqQGcwlKQLHqpXS19sdU3J4tn10SUobOEePJtZzMo06CEBepwEs7PcxuBIaNnwBGVTWUSqKaRylmBIFhcElumxxsoHmIDGz2fSOpSNzAJPTCS81oJKnKNLaEpKgwD+YJ36Wlw+ONvZlVJrtiCVnmUoFpUGTPYAAWgX+k4Xy+bSK5q+Io6gUilId1OCUkQ1tXTqWGGTTVVTNjsALfiZTv6/8ARyASkhOpiLlwxsRp+L1YDthozcbryNqptP2OqWmpUKiNYdgLJchySZcky21mEkmq01VYcFnYFgl9gEhQkMzrU9+uA/cymVXe5Y+zH2gezY5TzialU0eYskqBUHDJVp9AX26b4EYyldeBnOMGo+4LSQH82zmzNLGAzlmT/sSUeIiiJCUlUszl4kn4mf6b4lemRVAggnS5NvYFyCdmMYFVyGociwxLkJSSHJgAcpVMMIEzhba4Q2kZPYUC11FP4bk80gnePPp/rHucEKtLldVPKLuC4cFnAAAeY62h8FqcHASor8UtcKOlzszv8AD+gPUmHhyAArwNm1KqvDkl30hQLdNvTGHa8A6lAVSgCpoCSgxc6SSwAuFOZD7xh7ivEkIGlip3fSCQH9PQw2+2MtGtAVy0wAwATzNtOkMQ4Ev6EG4MxlqhYmoAQCHCVH9UghgxckQRh3NySi/BOGFQba8h6eaKgX8TS5IHioRExJS1pG46YWzHhgEikiJla1ExpdksIMuGZp6Y6Mm0mtpclxpXEszMGLdP1szRyaKZ5qjKDEDSoOTcO8T164Qr0Cp5LURpo6bEhg5k/jVt1Ie94wpWylQFTUAWL3J02NggESBucatfMKSpGhGvUUu4SYUeZTqsEggR0PbD3EcqChySIhgOws9pPy2sHlBxSfuTx5lO/oeSXTU5fKpH+Qeo8wezYmHK9Ok81bRKB/viYnZSzQr5ZSqQQpdOJUpShv77X9zjJXwrLJ81ZJOzFYEwWYKJj0fCdbiOol6dMt1SSPRlKZvbF8nnz5U0qRmf4NMqLmZKDh5ycnbJ48cIKkgx+7JbSUvuUoKuw86muAdh62wzUyIIvVh+UEJja4UQ7t3DC2HMhRqKVrqApHwp0JTb4tIAN8OCvUCqmsNTjQbbCbPqd56Y0Y7WJkya8JHlRkzqLUMyq5YKPl7kU7Y9DwfMaUEKpVUDqpy4t0+rfLGVm84kqOpa1dSIZ9ySTs9x0wsSD5bkgD4iw/kSA2F6Gavs16lRKEimAUIDljpIgNutNg8dXwmmghQSykEktKEx7+KWDAHpJ7OHKU6q1BPhlJh3BAA6sqR85m+NbN8NWoXEM51Ans7SA+C23ywVGCFxlKYM1KJ/mS4MdQT7dSYthvhvD2Oo6dKRAD6ergAh+r3dy8Tm00Vj5qwv8AEsz2kMzewxo5DiQSNClBZ2Ic+u/lm8b98APPgLWCKiBUSoFJI8wvCVD2IUOjdRi4tp0p0k2TUWPSCSH2ES9rjGTXzRCwkMlIeEptszF2LgdrWnDVOs5+J+hQhgkOGJBl/wC7yZNX6ehIKSXqZrZegFPq1N/MD0JBJG8lxjlGgsrKQrkDcnmDQHZ4NpYGMTMEhDg7TyuOg+Lv6QBOAcPziabu0mP12J7EGGm4uAtvpDVXNBdMeGElNhpB2v8A0l7g47SWuowCo3VEBmLFRSb7Ei+9sZqqayNNKkpKQ5JZw3VwAJgADv3xsH+GdCfJypH4ieYu4/3k7NNJNXceiCUn+cw+MELqpQP+1TSk3EkA2No0e73vjb+yoSKCkASlanDCB/8AJsQ7lQAJO1rY8nl84FqqVHPMtRE7E8t+zY9F9is4SayDspKx6KSUFpHNyDfcsDj3fi8Cj8El5VHi4Mrfxkn4PQrqBPWT5nHMxtqCtJPLqIN5ExjP4lRUqioB1KOkDVFlJkJJ6CIDPcwcaVSlL/s5TzK6WgwXDJD/AJcfNVhSPkIKSTY8xDoZ7BnB3ICD0BPzS5dHu9gKOZFJWpRWFaQnwyCzi3Zy0EOWJhnItkcyVUyknlEA+wI2Zw/bCy8sArmPKoAhYJgE7pcuIDMTYXbF8nQKajmqPD0kaQzkxLA6g3PDMSqTjo5l2ycPQ0l/gZOWJBOlIO7kO3qpRO1uj9sUoaqZJdLXDO/ck3M7hj3xMkQtXIQ0sOZyXgW2BbFl5ELUNRIBkAFp6NEOL4nydeqlyylPMhyxcsRYeXoW6XAZt5nFlLUUqPi1A4BLRFhIY/CQLCGtgaECmWBIkzqDNc/R4i3UYtlM54iF+GS6Sx2ILBRDixIIJE3uIGCotqwfMipaXyK1aaApzqUQCRqJJLB2cuQ8fLa+D8MUqohQKSjSopFxqAA5gHZr/ubYTzKiDClvcAd9/n+mCnia9OlJljLiN/5ep/Znxt0k1XPuI4y32T4KZlKE+YEbgsfpyFvV/TtWll6BlKKl7pWPkAEWE9PN2bAjQWVvrvBd4JDzFrbOenTpylZJiqo3IPiLT3F4ts8P3wqZ0KXANdJAHLQrtHxlhFiEoi5G+Fl1FFJHhVHaSSu7ONm6Y0NSgQVrd45iSC0fC8MoDpYNgudy62OkDccqXDXIgMoQYLHt1a/LQFNS4RnZXjRSnlBSdxzxeeV3JtAv64Rzf2hqrDKSW9FD6pg+4wxVyikBWumljuum+l/VmCgWfaTFxAimpI10U6hGpK1JNrEAG93O/bC2akJ5XiqUiaazL3H9RiYaRlaHxIrv+Uhv/wCMTG4DZMtk/EDJpBIIlQd3uzqBV8vli2cydRwkIqK+EDXUDP8AlEbWaWxqKphVEpQRSeARJFjNy7deuF8xmUhISDq0hosSSYt3YO1tpZqWttnNvJypdGZTp1aanCEpLC6im/apUcwL2w2talmdCWd1BDv2kBJiWJ9sUy5UxdhPUSbAC+/zfo2K0+HqqPpClOdku8gH9AH/ADbby29izo7R1EgioSowktSR1HwOOrmMUVnFHl1lhLGos9SSdRSC5BLDt6Y1U5XwqXKgLUNoO4Eeg2N2xXNoQBzApJSHSIkuG3YNOKU3GyfzOaoW4RmQknUrSpRcugC8ganiPo2DVimmamkqVrlTykCFECTEe0+yOYqBIimkEy6iSotPVrieWPYYLTprUnxKmoBSn5WSFGzBEOGOwOApNKjOKk+SIpBJfQkLO1RanDXhBBZwYbZsDXmUpZRVTSphCUEuLhxVYEyTPXDPCMuOZajygbDtdnAcSPfF15amUCqlRZe7Aloe2xBBfBUW1ZnNJqJn0syH1fxC5dTBKQYiH5Tez3OGaGYdYPhHu8h93YMHAF+kYmWU5UadEHTdRGoD1JZIuIPXHa2WJA1r1KV5aaASXAuyQQRy/CDeTgDMYzeaFNa1moeZEJLs7MJA3JBJcvpDYXy1cKcayVCGALPsHVLd9PT0xZGWQ51rCAmCkEKU5guQdIMbEkOYxxKwG8NBKlKvLtIDKuSzuEgD13orfZPVR5NLLURpK1hRcgASDYB99NyYA9RfCHEs392p1QFHUHSNmJcJ/wA0gtuEzjUoLFJLayuqqAhASQD3UxBUwNiw3JbHm/tbntVOmgAgGpqVI5iAZcHmEgP+mOn4fGsmSMX7nLllzd+DMyK2jpE43fslntOb0sP4iCA8Sl1i1rEPjzlNV8McPzQpZiis2StJV6Oxv2JOPqM+PfFKP0PFxcZVI+q67kA6Gd7QzMCYsO0v2bE4vV0rZCUlZdoOl1MkkhnNrA2YON3s/ndKFKJBIDwxdiWAIYEqOlI7q6g4QyKQoBNQg1FSAEsAFCACHJIBAkiWc3x8Vjjcj33evpJKwTUTzHdKoIBtcxJDcruXkynXQQC1j+Xr/wAvvGDEtpQQpKU6vMoanPQlRJ0kFwR2sMJ1SumFJSdVMlWgywAJIBiDJ+ktekopOykevqM5VQlLqJSnmZUi8gBrEGOoLambBPvHOwKnACkyG3DQ27SX69sL5fNJQlSggeIoSQXO86dPUqZywc45ltSykhIU2oaSWIF4IkkNd/bCum/SVhf/AC7D5zMF9bkggKcp6yI6HVv7XDdPFQhGlKASxJCX9wXUW6QRtLRhSpmrp50uGJkgOQCoGFQTc6nIaCcBCtRAZCtgEEJMeV92IJLwZHsPoPpF8nUcSU/lIloiC8EaXlg6SfhLXBwVNcKbULMRy+ry4PQv6nq8VlRYrUgPAWCzuk+ZIV+m3ti9DVpYByJSUkKDOzhnY6X+fYE6r4BJ6RsPX0FIUGHUJKhYdyoOLsB/sGugQRqf4lAoUBZww0m537e5yhQojxuVZEgAzJjmlUNP1lsJKoeZKaibONR0qLFvi5XvZ74zVOgxeyKeCiswqaiAR6GSsPzB5m8t2w1nuKUxZSTMszyz9oAsD7jGLXSulJQoJMOQrT18xABbEy3EDqS4YEMd5Fmlpm4OM5Nqn0BY1HoaTnVKQFJrqgnl1EFndxtBkS98HTnllKka1F3AcOHDB+YaTAY7wfXAst4JB5Bch+Us0SoASwO2w9jI1Lp//jqSFTLt0A1NJAGrs+DCClJK6FyScFaVhcwmqSCU01QJCUN3Zu74mNgUHvJ6yfqn+uJhPlh2XuYlCgEBytOrS50ubywdv7ewbCKKQQoqIWVAXgcxElrEs/8A+xIu7ahyV9e7Ev12AcOdtumLeAlGokh3gEkTEs5JD9U7Ygr7EV+wnSq6WQmmkNLkPzXjUCxA1W+rYrnvEW6SrSAAAlzeQGA99t8PZVGl1JTqcdwQNJ3DlmY7Sd8SkldgoIJI8gdTb8wmf5h/TDJ/UO3uVo6qSOZ2sNRZwLyOY+gdiYeWR8QqWoAL1CBpchzclWkmJLNIFwL61TKhCnZIMHnPNYsAkMwtBcdTji2MMTIE+Xq4QksA/V74O9ATQjQyCjzahTE+WSkAuHM6SWBdwGazMbpKEEuhVRZ3J1OWI1NbrcH9Th+lkipLSQkCCLQyrcot0GA187So1EU1XW7AFgQkyxIc3tH9cPFSlwgSmoq2BpZ9YhaCwIASCN2flgi4sQIscLZ9RXpYDQCYEBr2f3uXLRDYdzFYpKgGCR+He5uXPXti9Lh2lI18sDbm3m4YdzpBbeX21AtXaE62ZsgFRmwCh1/K+5hIHqYwSnldKkoVIIcopkCS0qUA7+pUqNsMK1KcUwKYLgqM3G6ztNh0MPgtLJpp877XPmU4aE2CXB5iQ5eTbGTA5Mza3CVKIYoSgFmSRpTe7OT76jsLY5TROiiOoqVDfSzkOIQjlgOLyTs+KaNJSkFFPXqWSTc6mS031KOkHoItgKiFuhAKU7PdRuCpvWEi7H1xZNeCW1dkyi0BakIMaG1qkrUWIvITeN2c7BPm/tjmUmtTSkDkCtTWKnAPu4L+rY9PkaKAVKpVBqCvDBcEIUQyjBPOS3pqaxOPD8fzWuvEJQkISHsA5/VRfu53Yep+HL/WV+Dmy/ktrk4ktjlUfPC6Kk4ZBfH00OTyGnFnofs5nVVaSqGpiNJSo9AoOmxLsY9B2bcXQdAKioCmWJZnCixKYdxrDXdmx43g9TTXSbdDMG4MGQ4Yj8JVuxHrcxmgCVKKvDJty/8AxLcAhrqQQQTDFgLnHzX4jijjzy1XdM9X4eW8OfA1UIqvTqEprMAlQUtioFmJBDwltT7Jm5VlZPPKpLKaj6Q4W6XI7KCnJDzuYiQ5OsFSCkyujBIl0HyKSBszK/yjZTYrWSlSDUrnSUuhamDKYebmOl0vc3i9j52rbOpT15YYZZj/AA4X8NMFzcpBpKVKww8pLzGrEohLam0mUhQcglzCkXCnYEiAxjcFRQFMCnUUVU1DUksAaZ/EAIgpPLYuZl8XqU1BKtfOCIUGdadQIdyNYkBlcySPMlnxNnTGaYlmgo6fFS8adbAg7uFOyg+73jtgVZNNKdfMsaizAvF4AJcuI73vh5WUUKSijnSedaDNhcCCLiYIgEnC2VzYSVaHcl/DU3mbYqElyQymOznCppO2rQJ216WEz6DTAALhiwVO8hiG+TQbCXy6i0qbSnQoAO0pcEh+fs8An03w7/1AZhelYKCks8O8hgDpSzixa98K1OFKS3pKpgd3SGhm2LxaEp9+CsWDzuezGkFkqSUhXKHaxkPy3F2d98Do5xkmViHskhiCCyah1AMPhVDjDWZpKp1FCRpB03i4YHzCe7X9DanmErNTxGKgCXI0ky4ZaQxJc+dJP5pwU7CqQtk83o8tRSSZ5VBLghpCjotq/wC4ZAG+C55ZUpzTRUJBJOlnLgvDPe7kf0OjJ0woGSFAeYMT1CVSlUw7/FbBeHIKtQKAhiGOxcOTpcwLTO8M2KJNpv2FeSpKNGdmcgApQAWjSA485BaCX0rSJIkFowtSQpCmQtK9Ug2IVq0kNVAcGHAJ8rg74eVm1IUAA4fUxfbp8zEbdsUTUo1ZqJUOUB0qckl0vpV5oPX3xPgpwxCvnswS/hVC/QKI7sXs74mH63AKb/w61PRtrpqCh2ISCPcHfEweTaof/wCooWpSQtWrcJZIkam5S7kbm/bETTKgNIZOptgAAki8ASeux3xkffKXiawjngkwHb8wJJbGlTzCVFJJ2N1dT3doFsTyav8AKcDdeTRKEkdQHDPpA2lRd9rD064vqWpQSBp0ghgJuHa6iI67DtjLzi/FSUIqeGo2UGNjbZwbYseJ00o0KXqMeVx7Xt2743y1rfkaTaV2q++DubzFZFRISAabEqLgDU9lDdxv1JtGHBXSkuA8Q5+T9gPT16ebqZ4l9FYpQ/a364fyucIQdDKqpBCX6tEl22nDbOVRMqlK4+TX8QrQRBuCzsJIsI6GeuOLUkEOyjt2ln/4L4z6eaUukFVklC2dnGzA2LG92cPhbJcQpqq6Sot+uwt7xhXHVtXZrl+5qeKoFBQliXkjmhiGBMRDie+LJy5TcLJeNRdi94h3dW174HRzulStVIUwCySCnmTHNymOjH0wLI5v7vSINY1lH4iANiQIh4Hzw+iS9TDq/ccolkkCVHqzAbwzE/1OLZ7PFCF1VJWohoZRVczpH8wjYA4yKnF6RqhZKwUFtILJe51RsQPScCXxWrVV/DQskFoTAJhn9QcDaKp/9iJpK2/25NbPZhPghawUsAdLF2LfBtGLeAEhK9R1KbSGsSzmQ5LPJ2jGdRy+ZIJ06GG5Dlr2fD6OG1IWqoAfiEnvBcdRsb4R/EQSHUYy5p/wv7inHKhTTI1JTJLANzNc9S5F+uPndesSokmSSTj03+IXC6tOmiokqVTchZ3GyVHoC6g+0dceFOaffHr/AIbmioym32Sz45TdmmKuGaVfrjB+8scXRnSMerH4yK5OWXwzZ6rhi3rUmPxj5b/THu00NSWCgAOzhjFm7i27HbHx0cSUC4UQcek4J9vijkqglJcEjd2/oPrjzPxDI8uRSXVHRgw6xaZ7f7gtBSpGjls5YMZIPUOT7H0wTOFWXD06QqUi6gks6fiIcbp3ggpYgQWyct9pKFamUaihJsUnSQ24O042OHV0LQmmlRKEAByrmJDsdRuZM/tjz1JOP1+/JXRJ+l/+3+gXLUvHArqKYAYSDTW8pUTdCoZReWLgGSUKgTyrCtDmA+pJDAFPQj6uAeuOZKpzK0oWhiH1QldyQHuBZxAwaqi3w9yf9BA6WB7McJOMtuDN8JkzOVVTZSVF5IIcOEl3QTbd0mQ1mMKVMonMF06U1LtpDEknsRqJf1+gcRmFIBQryKuPRy4Isp9x1GJVyaDIILlxYP2I2V5idj2sUfHKHT54MmrldKglSCQlh+ZIHRTW7EERYO+C5J6YKnSpgGJcESSQ8lHnAiOr4uuhWNVC/ECUCVg6tXRg8XMm+DVqDDUAz+UghpT2lJcKY2O1jgyWqWrsaMpPtAq+mopWmHpkNpDnUzEoTBeeZDhrpFxlVsrp1EEnVZQYgnXDEC56Eg41VIKdYEQDaN5ZoMguCDacFTmApSXBBLuoEPbqRpXB+KfzExhdtv1KbI88pclIMKPVLXiN2mf0xdPFarBBIAYAKOpQOz80AcpPv642M5w0atUApaUvpch0lSboHllm6XfGfmcipCmIGkACDBIiCQ17/vgNtBqwlKgE0tZ5HPmhdIg7zzUzGxJI2TsAcMUpIZMEpSSDqQC/M7SkA6fMAz3nBUKqMNLOks4J9TaDvBeNscy9R1g6FJNgpBYuSAIICdhZrXYEAqaY6kgCsjUSWAS1xcj2IBDP0N3x3GgUqqEqKkLc3XpSfcaFO93c3xMa4+41mAvg1VYClEpcydID2H7/ANwbU+AVElLVCIBLgFgxDBh/fXG74xBZtxtb0wVVQOHDu4f5Njg/qJWeesUTEp/Zx/PWVNilIHwmJf19sRf2Wplaip1WI0lQsljv+IP/ALY10Lcsdunv++OkEMRYX7vMblsB5pe5RQXsII+zeXF6ST6l9QNtzMH6YIOGU0DlphB1SQD8TNfYO2HvBO5AgNL/AKRgppJKgVEWD/PqNt/bCxnL3DVCC8kHPz7tdp/lP0w99wSWO0WOwBAeYYY7W0nSqNiWfaT9MGUweWG/cW9sLs7DQhneGJIUCSzkX28wI9owE8Bolv4T26nZ+vUn2xp6wNJTswnd7GMcFTSkElPSHf8A4w1t+QaoWyPCUU6koSCSC4T5QSS4P6+2NbiNCkgp8PUSAQpRIIcnUCG9SMInNtf1B+dsUVnFWNmkbu36Y26pphVLoKhR8wcgm3yD4bOWZLHlBDO4kt1/q2FRVZUKA694J9XgYnjped3a9xcj6nCqKSCOFLghkyJB3dwQeoO4OPH8d/w0oVCTRPgqeWdVM7GCXTPQt2x6H788Nv06n98dRnHlj/x6nDwyPHzFjWeFzH+FZAGjMBZ3SUaY3ZWpQf1Dd8O1/wDDXKnKqWheYTXSnUUVdICm8wSUI0ktZlGzQ+PYpzQDMLi/Qs18RVRJjdQI/vvi0fjMvTY6lR814L9jaNWtoqKrJSQWKSm4li6TBD4X4x9ixSzBQhajT5GKmKmID2ABIL/THteA5Vq9VYsHSkTupx/pAHvgudyYVXBUHJ0kBmib/wDqTiv9Rk2qx+HIyx/hVR/7eZrAgzqQggi1hp+uHsj9jlUW017WAcv18yo9HOPQ1Khckkv8m7/30x3xHJZafbaQ8f0xB55y7ZJxT7Rh5kZilzFJqAOXRJYb6b/q2KVeI5fM0xTqFSdNwlRQe4jabY3qtUEC737NdyPn8sKZzhKKwBWlKmsWYxJYiQWeLYpi+JlF2ReOrr9nyV8ZVQo8NNNSEkA6lMUpDSzEk+8viysyAtkGCzif39D+jYTzfA0pJFNSkOIAe+4kzEM4d3wlX4JWQ5TUTUSZDjSSb2kfX5Xxf56l2JPbXhc/fRu5hCdK1EgAuSx292De4ub45w3NINMKp6V09WltnBYzI2m4O/bz+X4rUouK1IkGC0h3I+Ufu2DUeNJUAmmBTQl+UABhew3/AFxS4a2u/wCAqfFt19Pvwehr0XBNPnFtJulz8JkglvKXfYrkhBVNRTyQppNiNtJby2LkfPFMvW5vMmRf38p6i1/rhhOXNTmF9lpZ4LzIB+nyYYHKa9wtqS5+/wBBfJ1KtOmPEUk1QSeUlhJYAmbMDh2hxBCgQpLc3MwdJIYuQwYuq4afxYziUJWhC6h1q5RvqI5gRqLmA8R0wT7sKerd5F+pMuOrfLAySyJ7SXZSMknx10Gz/B21KSHTexLbypPZrtf2xkZbLqS7KgR8UmbOej400Z4oPKYMAGQ79/c9+hxXiVenoCtOkAEESAWYkkz12vdhgKG79PYJTWtlcsC0FgIZjsA/1xMU4eE1aaVpKwlVnaWLPLFi2JicsUoyaHipSVpC4zaXfU5BY3/ZumGCDOJiY4ZRSJl00iQ+kfS9sROYLgS/R/aDjuJgDLoGqpCSXSDadnaW74uM0GlRPSG3HY/piYmAANpUU9hH9feAcCTXAJClW7G3qO+2JiYJkWq5xJJljYx/fTF10SB0efXfY9DjuJgSCGFFVmBAmW6A9e4wKp5pHSehIcR6A4mJh0kkYiKbmLifk437A4JRJWHZ3fcbX6WEe/viYmHQUcXmADKQCk7dZEkz/bb4oA1mJ6WG5j5Ee2JiYWSQSlMKNjyl/naeuBqqL0nqATdtnFsTEwigrsDAZRBTDMSS4BsCY2nbDAoEr1aZSGNtxF+2o3xzExRf7j/uWX52EKd3fr8pf26Y5mToYk7OC2x3LXP74mJgRipdkWEUotaFAWPy/bFKVdJ0sSQzu5G/+42xMTAfYCKmHJBIvLfP1+mO06gYudV5IsHfcPiYmCY6rMpguNJnfq3T1+QwjmuF0akhAfZQJSS9nZM7mRc9sTEwyD4M8cPNNtNRR5rkzpu5IFwO1+0ChztSiWYgBRSA48vMxZ2kAQ+JiY7cbdHLOEeGux08WQllrpDxEuNRSkkek7tt0xp5KqmonUs7FncjaeoMenUHExMDZy7L7tugFXLhJdMlKt9gWAP6kepxc1Cj4QQXIf8Aodt/kMTEwq7M+OhoKWeg2v7dMcxMTDWyyT92f//Z"/>
          <p:cNvSpPr>
            <a:spLocks noChangeAspect="1" noChangeArrowheads="1"/>
          </p:cNvSpPr>
          <p:nvPr/>
        </p:nvSpPr>
        <p:spPr bwMode="auto">
          <a:xfrm>
            <a:off x="63500" y="-830263"/>
            <a:ext cx="2628900" cy="174307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79876" name="AutoShape 4" descr="data:image/jpeg;base64,/9j/4AAQSkZJRgABAQAAAQABAAD/2wCEAAkGBhQRERUUExMVFRUWGBwYGBgYGBoeHBsbHRwcFhwaHhgYHSYeGxsjGxgYIC8gJCcpLSwsGB8xNTAqNSYrLCkBCQoKDgwOGg8PGiwkHyQpLCwsLCwsLCwsLCwvLCwsLCwsLCwsLCwsKSwsLCwsLCwsLCwsLCwsLCwsLCwsLCwsLP/AABEIALcBFAMBIgACEQEDEQH/xAAbAAACAwEBAQAAAAAAAAAAAAADBAACBQEGB//EAEAQAAEDAgQEBAMGBAUEAgMAAAECESEDMQAEEkEFIlFhEzJxgUKRoQYUUmKx0SNywfAHgqLh8RVDg5IzUySTsv/EABoBAAMBAQEBAAAAAAAAAAAAAAECAwAEBQb/xAAvEQACAgICAQIEBQMFAAAAAAAAAQIRAxIhMUEiUQQTYfAFMnGRoRSB8SMzQrHR/9oADAMBAAIRAxEAPwBbha1U0A1Gqsx5ABMTqZiOwGGswsopk+EgOXIXMCTJbqIbrjSyNKilXhoJUUjSosCARcEwHfYWxTPUaK2prId4GrSCWeTtbfHBPDrVnJCcnLVeDBqcbWlOvwaAbUFJFJFjpTbS3Wf3xeh9oirzJpIh3AZ2EswJ26YPmatBCimpQqJBFtV3LkguxEgjC/3XLLWrnXSkByNQSNidi736thUizTfDZpZfj1GoAkEkl5AXt3bHE60r10iFD4kFg6SwUGsqIbvgOW4GlS3TUFVNgTqJnqCfS3pjTq8BSlrpE2J306fVnPq2GsVcOqM/NAhBqUk6EvKT5kGOVjOl7KmAHL46nPqKE31GCHEbyALeuC0+IKQQwC0MHSbspWkJ6lLAbixw5leFaiVpSdBPkKpT/exBtgP3QZJeBbJ5s8zpCmGladlAgnTIhxYiMJcQ4cadRJQD4dTUUqOz6lEEdQSROw7jHo6/DdKVGfIpM3ZiQD1Y27KwqrMhWtCvKqpMOwDpSoN5ZSxZ/d43HkeD8GZRoFdJRdl0RrSEtKPjTYuxU9rFWH+G5HUFUuYoqJ1IJLhK0wE7By7H1GEaZ8GtMkEMwcF0u9i4Kev4jGPQ8KySEu3lUStHRjDN1BSQfTBhzwCc9UZyuGKNEJWnmSolJlwDBSz733Zh7tcXpOg1CknX5ju3MFzBkpPuodcM0+MJqVdAQq5HiQBqudIZyB1P++AVeJJUW/CJN7kAquzAhCv+cVnjcPzCwmpuuxFNELWFMyqtNVM7HUDpYKeDqSJi/TAuGo1KCTLgpDfmSpDQ7edod/fDqM0TScuFJqaksC7EFJcxPvu+D5bh2itqQCyVBUtbVqYw3Sd2nEUvJSckkKUgFUknUAfCSn1KFR1ASPS6R/Ni1HNMOYDo+x9Pl1DuOowSvkWSlKgyQlaXGwBKi07un5ts4QI5VsHAILH3HsQygepBDhMIL4Nqprkvmczp1ICQkmLHfbcyxgdNsUTQ1iQwZM/lKdWkDYcwEbs5IwxxHL6VKYOQoMkDzMNekFrkLtPo7FJqFRKErYagRqT3YCmnzC40kl5Hq+GUXKVCS1xRFeH0FaiohgxbYOqLndtRjr74rnKgrZla1agkK1GQ7JHKHIj4WG5Avh/JcaVURU8Sl4WlgOfUFOwvpT+mMerVYqAELLO3QhbAuzDlDv0uzYaeOWN6yGw5FJ8Oyn3gVFEqIJdyw3/MFTqkyADzMdiNlFZVOmrSJES9/iPWIHzxg5EKBBUyyggBKA6SowhIHlP8oM6TjRrZjwyATLbTqI8ygehU4BOwnCxersfPByjS7GuG8VqqRU8bQ6YSpAbU4IsSf1sHNsJ5qrrqK0gOoEF9khQUo/lBABKohg18B++rUdZS6UmElvM07fhl/Z9sd+6qDlRMjnckkktyBTNuHggB92wck95WlX0FxQmlc3bLZKqAwSSSPIZGlJvVIs6Q4SzAT+V2qmYBCk2B8rD0Ykby74VrFQKgSSXBqK7g+QMwASQLQbWQDhVNbUolJ5ZcvAZy0cxJYRBtbeadPgbJD5i1GeH0E5da1jTqWAGDkQYJDQ03ku1i+Jns+SxJZIEDdXebJZua6nLabhXL1QPOXd9IUBP5iSIB2Fy42uVCWPiVSnUSPMxaHGpO7iAnd5hgaTyynLaQuPCoKgKKZJcpClKCVBLRpcEKIYDQzEJgWgiDoUa+kEQSZPyb1NxhL76pnli5LOVLJ0kqUokteR1Dy2B0s2xASnawbYS0dv1whZ8qi/GOGCsS8JJ1vqSFJmQ56GXHbGnU4sAksB6lQ+bSWksGJNyLAZtfPIVBUFH8KSFAG86eb5YTziVVLpLMWKCSIDOEFx7j9wDLLPIkpProhi+HULrydzXFU6jyhf5lKWCfbQYxzEGSSmHAbbwqSu0lS0TuwDTc4mFKaDmW4shuQtqP9ycI8UyilMSpJCzEgE3BY7wTjynAKrdSq82HXHqaT1EBJ5giE9iffq2Nkm5OmcEYKDdHOFcdUDoq001EOU6VC7aTBdxc41f+hUaq0mkot8VNTBn2BMkDlPywinhaVMpYhgpKg+oX6+YAh2PUSIxSpl6lFlIJ08rVA4ANmUxcRpZ4LQ+2XHBdy2jR6OtVRl0pSlDlVgLBpJJaB7SW7nB83mORIIA1FIKTsT64wU8ShPiBzBBkkQ9rne/ywzxElSNSDrSCDqDQbgkOejN/xispQcaS59ycIyUtvCBZLMU1KSeZMAaZLAWZXoe++N3iFZQpNQLKJAchyE9QNzpZu/s/i0E8gb0M/wBAVE/+vtjVocQUkJcegYk+oEhIPcq7E4nHJqxnDZ2uzep1CKYSpWou5cuR2f2nHnMzmiKiiAzF2bbxFkCdiD/b4IriClHxEEKCZWkkEpESeokdL2wQUkVEOCPC1ArXBVTUSxsXUju0E+6mnLd7D44aKg5JqoTyqdj4RuT1pkgOSkKBEy6epADluIqAYEpUJSCBd3ZiN2OKZCuqn/DWGTUB9iAdK0xJAU3RiR0x3ilAspYfWg85BhTHlqoMuLT7vhENNbI0qGZSBAAKuzH0nbCSVhdQJXAIKSxkatSF2sX+ekbEYH4gICkcoW4WEgwoQbwX82Hs/kyUGppGqmQss0kJAWQOikgL/wDGq8s3fZoRUeg/D8sUKctPIofnTCx6eQgnZx0djO8YqJqpRTpoIjUVE6tnCQn9Zwpm6pUHgFSDUDD4gySjsdMnA1Z9gSkw2qBsWhxcSN8UxzjF21ZPKp36HQ/ns8SShB+JlEXCT03LmAwPtfGXSIZQCSzpAboFNb2Zz+FnLADtJZ16SFORDW5SUntbVPRJ9tbKcGToGo3b6Hv6N6NiaTkVtwVLlgM+seKkcpSpQgvDJpzJHRXyHYYz/H8rfEnUXm7kP1LGSb4Y4jQCFkzpSFbgMWLGYF0fPHFZYrrFG50IY32Q3aBLW98byFJZI8mbmK6ihLnSFHUAkJEMJGxuMM5qg1BKWsASHJmVHmInmUB/498M8SRrr6dg0SIYrNpHm2kaZgDBDwxVT4muXZt3EJtd+z98anY0Usa4B5bIsUggcvMSBAKkOHSY/h09Rf8AGU9YSrURVVAACrR5KaT5pEiCzEuEm7jD+byaqdPTq5dzq2MrLksCSG9EpwgqqA/KxUEqU0skWQHAvEPcJ6HBYylt2URlXUClBglNIXAAlSyTBl4HxOLRhlNNQ5kggpDJdmTEq1fjexFix+EDB6OZLLVBZo/zWLXCXL9bkYvwzjCloX46UpKSwKXIWDAASXLuQOljaMPHE5Rc/BCedbfL6ZlJok+ZgBL6Bb4gzXO0QBuzlhdOQSlDhghClEw6Uha4BUZfSS6mciQDStUUVuUuogmmiWSNitnckyzXbbzUzFbw1liF1io6nClFJdgAoglS/wBIYviRfG/Tz2FpZM0V6qmkr5ohWhlCVEi7MQLCHDwFlIKlqUuSHZJeElyAQW5i8js8uMHosxZTkw4LgQ0HcwJjthlNalTUmmpQC1FgNnPwgswOzMLMMZJvpGlkjFpN9iVGkFaipTAAEkyVdkgTd4gMNtxKzZI00qRDjSQA6lwCp1hUh26NjTzHA0+bmVcsTuz3feJ9ojCVP+GkEJSJhwAkP+U+cvuv5AzhW64YykuhCvwimnSaoKHZtJSVK+KGMxLtFnewaucCahFMMAXULkBwxUYcn0HQTGHUU3UoqVrLalFVzDAKLXhQuTIg79yfB3JSOfSsqUsu2s7BO+kE+aOZUF3BQ21GZpXUKilK1h7uOgO577fviY2q/CQ/MQ/fYWAAaBiYNAtnnOH/AGQroqkBLIW+kkgtZx9cerpU6WXKKYRqWoS0Q7ElXQ9N8ZlLitRRBqVEuISCTCeyR+rRjlfjoSsOHNtctsPQly3TqepxuCdy5PNyRb4Rq8VrUaYAUFHzMEh3d3H1OMccTp0iGNUSzkBrF0uJILSLFnwnnKilAlof4tve4PzGFlVDVokI5mZ9ZAaWkyCHAV8Ji5GFfL4KQlSpm6futdTip4SjvpGhW5cSEBujpuYGB5ngS6SzoWkKYNzaSX6KLhX+Um98YVWgUnSxSzCYfSASR1Ot56RL40eEcSqOKQHiJJc01SLvDkaT3BHvgNropsjUcWqUwhcOUl0qmCS213Ae4Z8L53KG6n0l3iPmWJcCNonGrl+AAJGnUFMI5XTDMJOoR036zgFTiZoFTp1JKS6TZTMCSDvJnBr3GtPgyqJNBadMEMRB6XYHS0dPfHp+H0hUKatL+EWOoXCiYVAB5SJ72PfCTSRWSTS80k09zvqR1YvyH26DT4TxYCk3lUH6FiWYnt6jDQXPL4JzbijXqcOTplKtINgYSWAcPYMGntOEq4TUqJQzKpgimTIWkuVIYvclx/IRDjAOGnw6ag6lKUeZRJO7uW3Jv2wPPZPS1UOUFnZyaZk60mHePRgNwcPkjGLqLtGxyclbVFqOVaEkqpVA4JUQAX3BeUk/W8408rktDJUHKXHmJcWcBwHBe+yz0x3h9ZOnUpnUZOxNtaZ+Is/ciz4Uy/EaivEK9IRIQkXBsl1mSrc2Aw8cdxb9hJZdZCubyxGumlViF03+St2BaZ/+sjpipyRcp2IVTBPxBYK6ai+/wsfmRYmbzxBQtg6SNTPzILkAgdlKQd+YCMdQkJBYhhKAEgAhtaCekFQjtiP6HUE8UgpWRJR7uUpql9V5WZD/ABD0BncpTq6FVGIQAEggkpZgwETAm+C5wsE2gwqwLlVtgAlSbvtiZfKalBJDOAeo2L+kHt/SkZyg7iQy4lkApzXiVD+FgB2Y6HPU9mj5Yb4TVHirXAdzqfoNPq41v87WwFGVImnJjcMTqUp7DZmiY9MGy/DF06C4TqUAzKeJcHYu4BP+2Jq7KbKHApRWASsqcqcOQNySC13hj6Qzl7Z81VpT4NVdNh8JF99QN7kzE4JlqQZIDkklybaYSC21lHf9h5vIk6RpLnmZpZ23kOrSkM/kJw+PI8b2S/cTLjeRKnQXiHFwpKrK0gBR2diT6yQGGzzbGXQBgHUFGXURA5gpZuQBZ+rnYDB6WXElRLBwCWLqs4B7s0Hq0HDlDJaUHdZuNnFgzzTRHK/MsAWpqOE5ZaEdVTMzN5kUQwJcdVAEDu5urzESwIEYpT4ipwBTk+VLJaRCuVxIUGfr82F0NRgJINuYcyn/APkUZdMmCSVqMQycc8IhRSgg6fPU2S7w9/l+IhicY3y43ZTxFpJZjUYkqcnSwdTHypUAOzersLK00qC2KRHMuLNKU7sbRJ0yAIwVNMrBDkIABOm6nPKpSgeVLgMkNcMHkHqIUQAgvpAdSgdKQZIvpSCdzdtyQ4KceCaPDHKCAfxHmUdy0ADms/S98KZrRUqArBJChU0aTqCh8TA+UlLuX3vjtbMAHlIUohypTgk7aUqTygkpGol2e04vRyHiJ1VC0OlT887gzdhJcE26YMJyg7i6I5MUclNhs99oTpKUDmO40EWtKwra+nZtsZiFlXMtQMy67WDOkJJct5XLbiMNZ3MgHTSQ4Ibm5ibXJuHDt5XkCRjPShS1c5JUdgomeslgz2DsTaE4HBRJI1qFYKLDnAkQw6wl2AhMvuMd4pxY5em5SF6UpUXIDvcB4u+zknCKsyEABUX5EELUPUJdgel+wxb7+CAQykiApyGBlixBvsWw2NxjJOatEcynJVF0b1FKKiUrCQygFB9SSxDiEkC2JjPTxVYEH5nR/pLH3+uJiT+iLLrlfyZCOE5dbEKqobuFpt30r+f1xT/pKllk1aVX4rlBu7Mv0tq3wM8bqUiEU6FJLsQHDkHYBTEveBLjphfNfaOv5VOhxHKU3LwDtLR/XBp+SbUGh7hX2fqKJFQKSgbKCp6MzDtfGzQyFFRUECaYYsO7KAU7kTaziMYnCvtKsOhfNMEk/X1+eDL44ikFMmCXUAZdyYIAaST6n5Ui4q7OZxk3x7/wFzWaGnw1JDbFSSxO7xEbuN5lxT7OZimFKB5DLOXf/Mb2gHrc45Q+0aFKY1alN3ABZQAPcFP1fFxrUHQulUDFgoIC9PWeYAEQzW3divRaULRqVKhGYFQrCkgDQlzcSYvJbawwlmOJIWSKiQRbUCAoAtYmG7EejGcJZjjmhbKpKCekhyGBZKhAfrPcPCw8CoB4aihZNlhwxjzku1jL9dsUlklJK/Ascercl2w+Y4WqkkVqaitKfiTBSdgUk6kGzGx2Jw3kc4msFJrE6yYWCAJhi/lL6S7+vXFKOVr5XSopUAfKoElBBBcJWkOl9xI2I2xdeVRUlKDTOnVAJSQ4HVgPMCUuIHKMTH/UoKqqBTJZ4LN6uSCDeWxq8P4r3JQHK6YujY1Earj8SLFmscZ6K2hSUV0sksUVNIJbsoEFSBAa6XLdC9VyYQy6StKgxCrJIcTAKSCmNTTYgSQaDVcjNZJpIfU9JQYaS4D/ABA7oLC0u4JcTTMApDuSJKbkqQ5d+hF5MicEymdISrUjSk+dOkHQ40laAWBSXGobAhsUq5Tw1BBYURp0KVPhkSJFxpnuCcY2qb5BZGiSDTUxSXCpuioSoES/KtxNikM2NLI5Akp1aQpAKD1YElu7Et/tZfLZZiUlJksQGeRzANcGCk9k9MWzlZSYllAoX/MrSoEbMpLFh+J98Mq8gyOo8DNZCFIIprSpAcHSpJ0qGlQBKbeUfW+K5Q6ayVQ0q9bs8nb5knvjNQgIphFNHIdxDtsADbSXf9sM5KtKdRAABJCg7kgQ95IMdB6Yaeu3p6FxtuNyVEpZ5iWYRBNnL72IbV82wHL5xdJNQVKyqpW2lKiFFJeTG3b0i5xbK5bxCn8IYl+wBNoI2b9sLHJ6ahLWne6XJD2JcpHdj2xllcYuNdiPC3Pa+DXyaNVW7JZtR6C5+QUf0fdaotSlLWkFJVCbQPKHIYOEsYjUpRx2UoCAAdSQTtEkt6qiWsqGxUZlgrSeZgUwCQCSSQIkku0Q/phIq2kWnPSOxVWRWllNpSmzvDbuBCojoZ2m1TNatTDrygljpYMQ7hAdjfUeVnKlHuR4hUTS011BdQlTMNJKAzEgAB3YOwE9pSNYl0bGFEEzAIppcdQA8BniSFNKKi6sGKTn6jmWzWsEDVzFRWsBzAYBIF1MTvAiA+CipRpaKa3TqUEjcBSgGClMQVEEbAbekzZCeXcONIdk7kS82kneWsEvvaFqBKAtQIazEpsZBIIYSOggXxoa36gZnkVaf3NbiPDRocksC5BImwu0m1+jbNjFXWNRhrShCNk6QktEu5U+lU3EyGBDHGOJagUkFRFhOnV1IYCBYEm8mS4KeRUoA1FEXADgQCQQBYMGhiWuN8I0Ujd2NcNrnW6ZLDmPW0A2BPv0ZsPoz9M1BSdlqciGCm8zEgkluskDYYyFZtNNkoiYsHMN1b5tg2VKQvxNI1B5WPJquAw1TMRh4OCT2v6fqRn8zdV15GuIZVKEXJ7WsB0BO04ztVdbpQiBKggaAW/EouCO6ifXc24jxkamKU6hZ1Ajaw5Zt+2MxVZao18gc9T/AJUhgD3geuJyaLQvyGq5RCB/EqCoRJQiQC9iosgbl0pO3sE5jwzqSPDO4bUT2JM7w1iB2wuKKqitTKSElwCZEvKACXuwudxjapcDCwymE2LH0sJPZmEXk4zQ912Z9LK6gFIU6VSGLiZuxe7wWnExoVfs2gklyom5cX7yJxMal7mtlONZCkaT7XAEQZtsQWUCOjWJxg0U1AWphTb6XYi7qSzF2PURjYzPFEqI/jU0hrsoxAFh/bYz6mbS3NmSr/xO5G0KB/TDyab4ObHicY8nKeSqBbqooOxBHhq/0FP1GJU4ZTUQCVU7zqSsNZmJSQXiThmlwzxnU1UJhlatPqQklR+RFsUzGUoJ1avFSXLueUM6TYKVJkdQ09UHuN0DXwAamTWpKhzzaW3dzyg/5vljp+zdRL8qdL/CoKfe4MzZrtii8rSUGQFqKiCChVNbBndQTzBm3TNsbdKmnKU0mnTckgEkSHkk9n29MNGGzpCTkooRq5SpRDJOqLEBQ3OpnIaQ47gvhY0aBSBWpLQpvMknSf5kFyB6dcb3FMwHBKku48yXDsCQ7Es8X/XGeAFgiyT/APXVEt+RZJeewg2wGqDCVpGlwjKeFSK1VCoMVcqiUMHLgbm/eMNUs4irSC9IQS/XdIU+5fyvjNyWYUgeG7sHPiIKY2BIJBD2MO+2KKzK9JHhlvxADS/o5+Vzd5wycUmmufcTWdrnoIjLKcIUQsXDyxc7DzRdVOQGJCjjT4XwxATqaCSeYhTEs5CklushjE2ICGXy2vUmmsL5mKCm9/NTUdQABuCpsGpvSSQXTLuTygsLVGcEuGCpaO4ydMecW+g+Uz/iI16DS0qDOZnVJCoBh+kzg9MhdMgaQkkCVNoJDtaEO5BfkM2LYzaaiSwYKk6VBv8ATZQj4ebp0w/kFkLBYhW4LGN23WjsTqS+GlJN+lUDFtFeoBleU6NQPK6VKMwwNM2ZSWLdR2IwWvW1gEHYJKxZ7pVJd7vAYxtOiMsiqAtHlLSCSBaymFng3YMWEBepn0qqLphChoErNiWcgPKtnLM5bbBUG7oM5qLpmLnzmVDRTNOnTUCKilSvUUrplKQG0sFkvMpG13uF8FVToJTVWFLQ7TOl9QJ3s7X9cUzvE0wk3canhzZu7j1E9THMqUkqqoQAtYGpRuxEMwcgptLNOL/JlDFtNUn11/k5v6jHOfy48td/T+DV4MyHKmOlPuo8gOAI4aaitZUzqcJHq5Fw4tPbC4q/w5PxMJEsNRA2vpwpm0IUaSloJKCCgsCUsYN3BgdscsVF8SfB0TlKPSsdzNFSap1PJZLPKdgGs4YbSpR74HxLJ6KbQVkgksRJZkiIl9niWwXKZ/mNRWmXZN9gkE9WEP6xOB1MuuoAw23iGDkS4J3gFoG+FKxqqYjlMkVEgFzIJBG3RRMAfEoiJAnBfFTpZBCQI8RmtdNMOQA0Fj8Utc3VXYFDACHSIdramt6D6YChaluoFJYOVkfw0gOoBKTGkTNpDNjDQargCFOnSs+GhwQludQDSA15hwAHES+CJy50z/Bp6ReSYImHWLBzH6YslYfUCpSpKqi3NncgG5Ai9zcg4ZyujMawkkqSoBbu7mRII6ixPbDKLatCyyRUtfIGit3TRplJIuwJ9iOVIkxb9cJrygBJVUUYZkS7bBbkAAtE/Fhqvl2IQVEJ3SnSzNcuwSA45jZ+82QmikcoK3I5gdUtDrOhG5LJCmb5KPaa4M/xanwJKT+UEmzee4E7MB9ApQyK1OAfK5glSgDcaQ5IJYTyu1jOPSUQ7ONI/MoHU1nSogEgNZJbrbCOcQEkayspflAA37Fqabu4SXffGMmhE8L1qIqrQltvMW9Ek6DtKrWacA8OiklLqUwYTp2EaQXEtOn2O7NM6uUJUrYQpQAmwSwdtyn03wPNeLpaKKRE6KfX4RpNusxIFjhhnKVtJBCNLsAGKU9YcJBLbz7YLnzVWlqKmUwE2CnLuGMNpFrDGDUoiXqyRZKSq4edTAOW3bsWwXL5xISmFF7FRTBuUx6KZyfKZs7Qm4S2RDNi+YqZ7NKHEEH6/UA/J8THhq/EKii6VEDoy47b/wBPQYmNRXn7Qr9/6Jy6thqQEnpcAD/Vvh7glNK1gKy9MMXdKyoOIZgtQG8MMOZzhVOjTcU3UBGp2JZjymACWNjA74xBxdTsY0szEe5dubZzFsL0Qctke1VmFpqBmFIJc2LlzD2sAB6npjL4mqgonXUKCOjKY2JkjZp7D1xjZrj7DSklzJLkf8HCQ4nWUWSSrUGbSFxLeYF2c/rh5TckkLDGk3I0lcNyiiCMw7SxR8g6SR742UcQBSya6VN3UCQIl0s8C/8Axh0cxUUE6qFI7v4aEEgm7jSZDsenrjT4Xw5FU6l0UBMQlS7jvrP9cTKuimZogl6iAsCBoqAFXaFT6tc7vNFcPpWSKyVByYFQbAyAGl5YiL40K2UplBKVL02dCyO7ynfr23tjPo0ECNaiWPmpoULCQoFK3i0e+GaadMWM1JcFsrlipakUqimEama+4CmL7bfLGvWopSk8ySpAGosyiDGkgCYLs89wXAuGZtCCQSJ6BYLuwcFSw5d2B2xRdWmlS1pLFR5nU+wBPmedIFh6YK18iycuonKagoyEq7hSUq6DmdJ3/FsfduopYSdWskhxqBCyDAAVD3kqHv1FRSmpBFNZMypj/wCxS7x1hj+UYuhGlA0lSEmfMCgnulUM5MFsKNzR3K8PFMBdVSQmCHcBJMQXYT0ZzN8adQ6kkaUrDanDgh/KTYn12cycI8QqiqhIKSoukhoIUDBYxeb/AOwU1lFQ1JIKWILsRAgEtYS4f0lw/p147JpyvlcDahUIZMqUZcNqugQ/Kv8AMLuHAvilNdQnnS3MNQZpDFim7w7HDVMhfQwHKm1FrF2AJ9PfDKqyUrRrKlKqAAJvAa+kAfELtdg+NFORp6rlniPtDwxeWCqhqK/iqISQVJFJa1KqKdW5TSYRdS1EDkl77JcUp1lrYqVSpppUQVBtakpqcwA8gYaQnolL74p/iBlk5mmkqQ6xV5V9QdSlh35gGDmwZOGv8MeH+HQrGeaqQGcwlKQLHqpXS19sdU3J4tn10SUobOEePJtZzMo06CEBepwEs7PcxuBIaNnwBGVTWUSqKaRylmBIFhcElumxxsoHmIDGz2fSOpSNzAJPTCS81oJKnKNLaEpKgwD+YJ36Wlw+ONvZlVJrtiCVnmUoFpUGTPYAAWgX+k4Xy+bSK5q+Io6gUilId1OCUkQ1tXTqWGGTTVVTNjsALfiZTv6/8ARyASkhOpiLlwxsRp+L1YDthozcbryNqptP2OqWmpUKiNYdgLJchySZcky21mEkmq01VYcFnYFgl9gEhQkMzrU9+uA/cymVXe5Y+zH2gezY5TzialU0eYskqBUHDJVp9AX26b4EYyldeBnOMGo+4LSQH82zmzNLGAzlmT/sSUeIiiJCUlUszl4kn4mf6b4lemRVAggnS5NvYFyCdmMYFVyGociwxLkJSSHJgAcpVMMIEzhba4Q2kZPYUC11FP4bk80gnePPp/rHucEKtLldVPKLuC4cFnAAAeY62h8FqcHASor8UtcKOlzszv8AD+gPUmHhyAArwNm1KqvDkl30hQLdNvTGHa8A6lAVSgCpoCSgxc6SSwAuFOZD7xh7ivEkIGlip3fSCQH9PQw2+2MtGtAVy0wAwATzNtOkMQ4Ev6EG4MxlqhYmoAQCHCVH9UghgxckQRh3NySi/BOGFQba8h6eaKgX8TS5IHioRExJS1pG46YWzHhgEikiJla1ExpdksIMuGZp6Y6Mm0mtpclxpXEszMGLdP1szRyaKZ5qjKDEDSoOTcO8T164Qr0Cp5LURpo6bEhg5k/jVt1Ie94wpWylQFTUAWL3J02NggESBucatfMKSpGhGvUUu4SYUeZTqsEggR0PbD3EcqChySIhgOws9pPy2sHlBxSfuTx5lO/oeSXTU5fKpH+Qeo8wezYmHK9Ok81bRKB/viYnZSzQr5ZSqQQpdOJUpShv77X9zjJXwrLJ81ZJOzFYEwWYKJj0fCdbiOol6dMt1SSPRlKZvbF8nnz5U0qRmf4NMqLmZKDh5ycnbJ48cIKkgx+7JbSUvuUoKuw86muAdh62wzUyIIvVh+UEJja4UQ7t3DC2HMhRqKVrqApHwp0JTb4tIAN8OCvUCqmsNTjQbbCbPqd56Y0Y7WJkya8JHlRkzqLUMyq5YKPl7kU7Y9DwfMaUEKpVUDqpy4t0+rfLGVm84kqOpa1dSIZ9ySTs9x0wsSD5bkgD4iw/kSA2F6Gavs16lRKEimAUIDljpIgNutNg8dXwmmghQSykEktKEx7+KWDAHpJ7OHKU6q1BPhlJh3BAA6sqR85m+NbN8NWoXEM51Ans7SA+C23ywVGCFxlKYM1KJ/mS4MdQT7dSYthvhvD2Oo6dKRAD6ergAh+r3dy8Tm00Vj5qwv8AEsz2kMzewxo5DiQSNClBZ2Ic+u/lm8b98APPgLWCKiBUSoFJI8wvCVD2IUOjdRi4tp0p0k2TUWPSCSH2ES9rjGTXzRCwkMlIeEptszF2LgdrWnDVOs5+J+hQhgkOGJBl/wC7yZNX6ehIKSXqZrZegFPq1N/MD0JBJG8lxjlGgsrKQrkDcnmDQHZ4NpYGMTMEhDg7TyuOg+Lv6QBOAcPziabu0mP12J7EGGm4uAtvpDVXNBdMeGElNhpB2v8A0l7g47SWuowCo3VEBmLFRSb7Ei+9sZqqayNNKkpKQ5JZw3VwAJgADv3xsH+GdCfJypH4ieYu4/3k7NNJNXceiCUn+cw+MELqpQP+1TSk3EkA2No0e73vjb+yoSKCkASlanDCB/8AJsQ7lQAJO1rY8nl84FqqVHPMtRE7E8t+zY9F9is4SayDspKx6KSUFpHNyDfcsDj3fi8Cj8El5VHi4Mrfxkn4PQrqBPWT5nHMxtqCtJPLqIN5ExjP4lRUqioB1KOkDVFlJkJJ6CIDPcwcaVSlL/s5TzK6WgwXDJD/AJcfNVhSPkIKSTY8xDoZ7BnB3ICD0BPzS5dHu9gKOZFJWpRWFaQnwyCzi3Zy0EOWJhnItkcyVUyknlEA+wI2Zw/bCy8sArmPKoAhYJgE7pcuIDMTYXbF8nQKajmqPD0kaQzkxLA6g3PDMSqTjo5l2ycPQ0l/gZOWJBOlIO7kO3qpRO1uj9sUoaqZJdLXDO/ck3M7hj3xMkQtXIQ0sOZyXgW2BbFl5ELUNRIBkAFp6NEOL4nydeqlyylPMhyxcsRYeXoW6XAZt5nFlLUUqPi1A4BLRFhIY/CQLCGtgaECmWBIkzqDNc/R4i3UYtlM54iF+GS6Sx2ILBRDixIIJE3uIGCotqwfMipaXyK1aaApzqUQCRqJJLB2cuQ8fLa+D8MUqohQKSjSopFxqAA5gHZr/ubYTzKiDClvcAd9/n+mCnia9OlJljLiN/5ep/Znxt0k1XPuI4y32T4KZlKE+YEbgsfpyFvV/TtWll6BlKKl7pWPkAEWE9PN2bAjQWVvrvBd4JDzFrbOenTpylZJiqo3IPiLT3F4ts8P3wqZ0KXANdJAHLQrtHxlhFiEoi5G+Fl1FFJHhVHaSSu7ONm6Y0NSgQVrd45iSC0fC8MoDpYNgudy62OkDccqXDXIgMoQYLHt1a/LQFNS4RnZXjRSnlBSdxzxeeV3JtAv64Rzf2hqrDKSW9FD6pg+4wxVyikBWumljuum+l/VmCgWfaTFxAimpI10U6hGpK1JNrEAG93O/bC2akJ5XiqUiaazL3H9RiYaRlaHxIrv+Uhv/wCMTG4DZMtk/EDJpBIIlQd3uzqBV8vli2cydRwkIqK+EDXUDP8AlEbWaWxqKphVEpQRSeARJFjNy7deuF8xmUhISDq0hosSSYt3YO1tpZqWttnNvJypdGZTp1aanCEpLC6im/apUcwL2w2talmdCWd1BDv2kBJiWJ9sUy5UxdhPUSbAC+/zfo2K0+HqqPpClOdku8gH9AH/ADbby29izo7R1EgioSowktSR1HwOOrmMUVnFHl1lhLGos9SSdRSC5BLDt6Y1U5XwqXKgLUNoO4Eeg2N2xXNoQBzApJSHSIkuG3YNOKU3GyfzOaoW4RmQknUrSpRcugC8ganiPo2DVimmamkqVrlTykCFECTEe0+yOYqBIimkEy6iSotPVrieWPYYLTprUnxKmoBSn5WSFGzBEOGOwOApNKjOKk+SIpBJfQkLO1RanDXhBBZwYbZsDXmUpZRVTSphCUEuLhxVYEyTPXDPCMuOZajygbDtdnAcSPfF15amUCqlRZe7Aloe2xBBfBUW1ZnNJqJn0syH1fxC5dTBKQYiH5Tez3OGaGYdYPhHu8h93YMHAF+kYmWU5UadEHTdRGoD1JZIuIPXHa2WJA1r1KV5aaASXAuyQQRy/CDeTgDMYzeaFNa1moeZEJLs7MJA3JBJcvpDYXy1cKcayVCGALPsHVLd9PT0xZGWQ51rCAmCkEKU5guQdIMbEkOYxxKwG8NBKlKvLtIDKuSzuEgD13orfZPVR5NLLURpK1hRcgASDYB99NyYA9RfCHEs392p1QFHUHSNmJcJ/wA0gtuEzjUoLFJLayuqqAhASQD3UxBUwNiw3JbHm/tbntVOmgAgGpqVI5iAZcHmEgP+mOn4fGsmSMX7nLllzd+DMyK2jpE43fslntOb0sP4iCA8Sl1i1rEPjzlNV8McPzQpZiis2StJV6Oxv2JOPqM+PfFKP0PFxcZVI+q67kA6Gd7QzMCYsO0v2bE4vV0rZCUlZdoOl1MkkhnNrA2YON3s/ndKFKJBIDwxdiWAIYEqOlI7q6g4QyKQoBNQg1FSAEsAFCACHJIBAkiWc3x8Vjjcj33evpJKwTUTzHdKoIBtcxJDcruXkynXQQC1j+Xr/wAvvGDEtpQQpKU6vMoanPQlRJ0kFwR2sMJ1SumFJSdVMlWgywAJIBiDJ+ktekopOykevqM5VQlLqJSnmZUi8gBrEGOoLambBPvHOwKnACkyG3DQ27SX69sL5fNJQlSggeIoSQXO86dPUqZywc45ltSykhIU2oaSWIF4IkkNd/bCum/SVhf/AC7D5zMF9bkggKcp6yI6HVv7XDdPFQhGlKASxJCX9wXUW6QRtLRhSpmrp50uGJkgOQCoGFQTc6nIaCcBCtRAZCtgEEJMeV92IJLwZHsPoPpF8nUcSU/lIloiC8EaXlg6SfhLXBwVNcKbULMRy+ry4PQv6nq8VlRYrUgPAWCzuk+ZIV+m3ti9DVpYByJSUkKDOzhnY6X+fYE6r4BJ6RsPX0FIUGHUJKhYdyoOLsB/sGugQRqf4lAoUBZww0m537e5yhQojxuVZEgAzJjmlUNP1lsJKoeZKaibONR0qLFvi5XvZ74zVOgxeyKeCiswqaiAR6GSsPzB5m8t2w1nuKUxZSTMszyz9oAsD7jGLXSulJQoJMOQrT18xABbEy3EDqS4YEMd5Fmlpm4OM5Nqn0BY1HoaTnVKQFJrqgnl1EFndxtBkS98HTnllKka1F3AcOHDB+YaTAY7wfXAst4JB5Bch+Us0SoASwO2w9jI1Lp//jqSFTLt0A1NJAGrs+DCClJK6FyScFaVhcwmqSCU01QJCUN3Zu74mNgUHvJ6yfqn+uJhPlh2XuYlCgEBytOrS50ubywdv7ewbCKKQQoqIWVAXgcxElrEs/8A+xIu7ahyV9e7Ev12AcOdtumLeAlGokh3gEkTEs5JD9U7Ygr7EV+wnSq6WQmmkNLkPzXjUCxA1W+rYrnvEW6SrSAAAlzeQGA99t8PZVGl1JTqcdwQNJ3DlmY7Sd8SkldgoIJI8gdTb8wmf5h/TDJ/UO3uVo6qSOZ2sNRZwLyOY+gdiYeWR8QqWoAL1CBpchzclWkmJLNIFwL61TKhCnZIMHnPNYsAkMwtBcdTji2MMTIE+Xq4QksA/V74O9ATQjQyCjzahTE+WSkAuHM6SWBdwGazMbpKEEuhVRZ3J1OWI1NbrcH9Th+lkipLSQkCCLQyrcot0GA187So1EU1XW7AFgQkyxIc3tH9cPFSlwgSmoq2BpZ9YhaCwIASCN2flgi4sQIscLZ9RXpYDQCYEBr2f3uXLRDYdzFYpKgGCR+He5uXPXti9Lh2lI18sDbm3m4YdzpBbeX21AtXaE62ZsgFRmwCh1/K+5hIHqYwSnldKkoVIIcopkCS0qUA7+pUqNsMK1KcUwKYLgqM3G6ztNh0MPgtLJpp877XPmU4aE2CXB5iQ5eTbGTA5Mza3CVKIYoSgFmSRpTe7OT76jsLY5TROiiOoqVDfSzkOIQjlgOLyTs+KaNJSkFFPXqWSTc6mS031KOkHoItgKiFuhAKU7PdRuCpvWEi7H1xZNeCW1dkyi0BakIMaG1qkrUWIvITeN2c7BPm/tjmUmtTSkDkCtTWKnAPu4L+rY9PkaKAVKpVBqCvDBcEIUQyjBPOS3pqaxOPD8fzWuvEJQkISHsA5/VRfu53Yep+HL/WV+Dmy/ktrk4ktjlUfPC6Kk4ZBfH00OTyGnFnofs5nVVaSqGpiNJSo9AoOmxLsY9B2bcXQdAKioCmWJZnCixKYdxrDXdmx43g9TTXSbdDMG4MGQ4Yj8JVuxHrcxmgCVKKvDJty/8AxLcAhrqQQQTDFgLnHzX4jijjzy1XdM9X4eW8OfA1UIqvTqEprMAlQUtioFmJBDwltT7Jm5VlZPPKpLKaj6Q4W6XI7KCnJDzuYiQ5OsFSCkyujBIl0HyKSBszK/yjZTYrWSlSDUrnSUuhamDKYebmOl0vc3i9j52rbOpT15YYZZj/AA4X8NMFzcpBpKVKww8pLzGrEohLam0mUhQcglzCkXCnYEiAxjcFRQFMCnUUVU1DUksAaZ/EAIgpPLYuZl8XqU1BKtfOCIUGdadQIdyNYkBlcySPMlnxNnTGaYlmgo6fFS8adbAg7uFOyg+73jtgVZNNKdfMsaizAvF4AJcuI73vh5WUUKSijnSedaDNhcCCLiYIgEnC2VzYSVaHcl/DU3mbYqElyQymOznCppO2rQJ216WEz6DTAALhiwVO8hiG+TQbCXy6i0qbSnQoAO0pcEh+fs8An03w7/1AZhelYKCks8O8hgDpSzixa98K1OFKS3pKpgd3SGhm2LxaEp9+CsWDzuezGkFkqSUhXKHaxkPy3F2d98Do5xkmViHskhiCCyah1AMPhVDjDWZpKp1FCRpB03i4YHzCe7X9DanmErNTxGKgCXI0ky4ZaQxJc+dJP5pwU7CqQtk83o8tRSSZ5VBLghpCjotq/wC4ZAG+C55ZUpzTRUJBJOlnLgvDPe7kf0OjJ0woGSFAeYMT1CVSlUw7/FbBeHIKtQKAhiGOxcOTpcwLTO8M2KJNpv2FeSpKNGdmcgApQAWjSA485BaCX0rSJIkFowtSQpCmQtK9Ug2IVq0kNVAcGHAJ8rg74eVm1IUAA4fUxfbp8zEbdsUTUo1ZqJUOUB0qckl0vpV5oPX3xPgpwxCvnswS/hVC/QKI7sXs74mH63AKb/w61PRtrpqCh2ISCPcHfEweTaof/wCooWpSQtWrcJZIkam5S7kbm/bETTKgNIZOptgAAki8ASeux3xkffKXiawjngkwHb8wJJbGlTzCVFJJ2N1dT3doFsTyav8AKcDdeTRKEkdQHDPpA2lRd9rD064vqWpQSBp0ghgJuHa6iI67DtjLzi/FSUIqeGo2UGNjbZwbYseJ00o0KXqMeVx7Xt2743y1rfkaTaV2q++DubzFZFRISAabEqLgDU9lDdxv1JtGHBXSkuA8Q5+T9gPT16ebqZ4l9FYpQ/a364fyucIQdDKqpBCX6tEl22nDbOVRMqlK4+TX8QrQRBuCzsJIsI6GeuOLUkEOyjt2ln/4L4z6eaUukFVklC2dnGzA2LG92cPhbJcQpqq6Sot+uwt7xhXHVtXZrl+5qeKoFBQliXkjmhiGBMRDie+LJy5TcLJeNRdi94h3dW174HRzulStVIUwCySCnmTHNymOjH0wLI5v7vSINY1lH4iANiQIh4Hzw+iS9TDq/ccolkkCVHqzAbwzE/1OLZ7PFCF1VJWohoZRVczpH8wjYA4yKnF6RqhZKwUFtILJe51RsQPScCXxWrVV/DQskFoTAJhn9QcDaKp/9iJpK2/25NbPZhPghawUsAdLF2LfBtGLeAEhK9R1KbSGsSzmQ5LPJ2jGdRy+ZIJ06GG5Dlr2fD6OG1IWqoAfiEnvBcdRsb4R/EQSHUYy5p/wv7inHKhTTI1JTJLANzNc9S5F+uPndesSokmSSTj03+IXC6tOmiokqVTchZ3GyVHoC6g+0dceFOaffHr/AIbmioym32Sz45TdmmKuGaVfrjB+8scXRnSMerH4yK5OWXwzZ6rhi3rUmPxj5b/THu00NSWCgAOzhjFm7i27HbHx0cSUC4UQcek4J9vijkqglJcEjd2/oPrjzPxDI8uRSXVHRgw6xaZ7f7gtBSpGjls5YMZIPUOT7H0wTOFWXD06QqUi6gks6fiIcbp3ggpYgQWyct9pKFamUaihJsUnSQ24O042OHV0LQmmlRKEAByrmJDsdRuZM/tjz1JOP1+/JXRJ+l/+3+gXLUvHArqKYAYSDTW8pUTdCoZReWLgGSUKgTyrCtDmA+pJDAFPQj6uAeuOZKpzK0oWhiH1QldyQHuBZxAwaqi3w9yf9BA6WB7McJOMtuDN8JkzOVVTZSVF5IIcOEl3QTbd0mQ1mMKVMonMF06U1LtpDEknsRqJf1+gcRmFIBQryKuPRy4Isp9x1GJVyaDIILlxYP2I2V5idj2sUfHKHT54MmrldKglSCQlh+ZIHRTW7EERYO+C5J6YKnSpgGJcESSQ8lHnAiOr4uuhWNVC/ECUCVg6tXRg8XMm+DVqDDUAz+UghpT2lJcKY2O1jgyWqWrsaMpPtAq+mopWmHpkNpDnUzEoTBeeZDhrpFxlVsrp1EEnVZQYgnXDEC56Eg41VIKdYEQDaN5ZoMguCDacFTmApSXBBLuoEPbqRpXB+KfzExhdtv1KbI88pclIMKPVLXiN2mf0xdPFarBBIAYAKOpQOz80AcpPv642M5w0atUApaUvpch0lSboHllm6XfGfmcipCmIGkACDBIiCQ17/vgNtBqwlKgE0tZ5HPmhdIg7zzUzGxJI2TsAcMUpIZMEpSSDqQC/M7SkA6fMAz3nBUKqMNLOks4J9TaDvBeNscy9R1g6FJNgpBYuSAIICdhZrXYEAqaY6kgCsjUSWAS1xcj2IBDP0N3x3GgUqqEqKkLc3XpSfcaFO93c3xMa4+41mAvg1VYClEpcydID2H7/ANwbU+AVElLVCIBLgFgxDBh/fXG74xBZtxtb0wVVQOHDu4f5Njg/qJWeesUTEp/Zx/PWVNilIHwmJf19sRf2Wplaip1WI0lQsljv+IP/ALY10Lcsdunv++OkEMRYX7vMblsB5pe5RQXsII+zeXF6ST6l9QNtzMH6YIOGU0DlphB1SQD8TNfYO2HvBO5AgNL/AKRgppJKgVEWD/PqNt/bCxnL3DVCC8kHPz7tdp/lP0w99wSWO0WOwBAeYYY7W0nSqNiWfaT9MGUweWG/cW9sLs7DQhneGJIUCSzkX28wI9owE8Bolv4T26nZ+vUn2xp6wNJTswnd7GMcFTSkElPSHf8A4w1t+QaoWyPCUU6koSCSC4T5QSS4P6+2NbiNCkgp8PUSAQpRIIcnUCG9SMInNtf1B+dsUVnFWNmkbu36Y26pphVLoKhR8wcgm3yD4bOWZLHlBDO4kt1/q2FRVZUKA694J9XgYnjped3a9xcj6nCqKSCOFLghkyJB3dwQeoO4OPH8d/w0oVCTRPgqeWdVM7GCXTPQt2x6H788Nv06n98dRnHlj/x6nDwyPHzFjWeFzH+FZAGjMBZ3SUaY3ZWpQf1Dd8O1/wDDXKnKqWheYTXSnUUVdICm8wSUI0ktZlGzQ+PYpzQDMLi/Qs18RVRJjdQI/vvi0fjMvTY6lR814L9jaNWtoqKrJSQWKSm4li6TBD4X4x9ixSzBQhajT5GKmKmID2ABIL/THteA5Vq9VYsHSkTupx/pAHvgudyYVXBUHJ0kBmib/wDqTiv9Rk2qx+HIyx/hVR/7eZrAgzqQggi1hp+uHsj9jlUW017WAcv18yo9HOPQ1Khckkv8m7/30x3xHJZafbaQ8f0xB55y7ZJxT7Rh5kZilzFJqAOXRJYb6b/q2KVeI5fM0xTqFSdNwlRQe4jabY3qtUEC737NdyPn8sKZzhKKwBWlKmsWYxJYiQWeLYpi+JlF2ReOrr9nyV8ZVQo8NNNSEkA6lMUpDSzEk+8viysyAtkGCzif39D+jYTzfA0pJFNSkOIAe+4kzEM4d3wlX4JWQ5TUTUSZDjSSb2kfX5Xxf56l2JPbXhc/fRu5hCdK1EgAuSx292De4ub45w3NINMKp6V09WltnBYzI2m4O/bz+X4rUouK1IkGC0h3I+Ufu2DUeNJUAmmBTQl+UABhew3/AFxS4a2u/wCAqfFt19Pvwehr0XBNPnFtJulz8JkglvKXfYrkhBVNRTyQppNiNtJby2LkfPFMvW5vMmRf38p6i1/rhhOXNTmF9lpZ4LzIB+nyYYHKa9wtqS5+/wBBfJ1KtOmPEUk1QSeUlhJYAmbMDh2hxBCgQpLc3MwdJIYuQwYuq4afxYziUJWhC6h1q5RvqI5gRqLmA8R0wT7sKerd5F+pMuOrfLAySyJ7SXZSMknx10Gz/B21KSHTexLbypPZrtf2xkZbLqS7KgR8UmbOej400Z4oPKYMAGQ79/c9+hxXiVenoCtOkAEESAWYkkz12vdhgKG79PYJTWtlcsC0FgIZjsA/1xMU4eE1aaVpKwlVnaWLPLFi2JicsUoyaHipSVpC4zaXfU5BY3/ZumGCDOJiY4ZRSJl00iQ+kfS9sROYLgS/R/aDjuJgDLoGqpCSXSDadnaW74uM0GlRPSG3HY/piYmAANpUU9hH9feAcCTXAJClW7G3qO+2JiYJkWq5xJJljYx/fTF10SB0efXfY9DjuJgSCGFFVmBAmW6A9e4wKp5pHSehIcR6A4mJh0kkYiKbmLifk437A4JRJWHZ3fcbX6WEe/viYmHQUcXmADKQCk7dZEkz/bb4oA1mJ6WG5j5Ee2JiYWSQSlMKNjyl/naeuBqqL0nqATdtnFsTEwigrsDAZRBTDMSS4BsCY2nbDAoEr1aZSGNtxF+2o3xzExRf7j/uWX52EKd3fr8pf26Y5mToYk7OC2x3LXP74mJgRipdkWEUotaFAWPy/bFKVdJ0sSQzu5G/+42xMTAfYCKmHJBIvLfP1+mO06gYudV5IsHfcPiYmCY6rMpguNJnfq3T1+QwjmuF0akhAfZQJSS9nZM7mRc9sTEwyD4M8cPNNtNRR5rkzpu5IFwO1+0ChztSiWYgBRSA48vMxZ2kAQ+JiY7cbdHLOEeGux08WQllrpDxEuNRSkkek7tt0xp5KqmonUs7FncjaeoMenUHExMDZy7L7tugFXLhJdMlKt9gWAP6kepxc1Cj4QQXIf8Aodt/kMTEwq7M+OhoKWeg2v7dMcxMTDWyyT92f//Z"/>
          <p:cNvSpPr>
            <a:spLocks noChangeAspect="1" noChangeArrowheads="1"/>
          </p:cNvSpPr>
          <p:nvPr/>
        </p:nvSpPr>
        <p:spPr bwMode="auto">
          <a:xfrm>
            <a:off x="63500" y="-830263"/>
            <a:ext cx="2628900" cy="174307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79878" name="Picture 6" descr="http://www.africaontheblog.com/wp-content/uploads/2010/09/peacock.bmp"/>
          <p:cNvPicPr>
            <a:picLocks noChangeAspect="1" noChangeArrowheads="1"/>
          </p:cNvPicPr>
          <p:nvPr/>
        </p:nvPicPr>
        <p:blipFill>
          <a:blip r:embed="rId3" cstate="print"/>
          <a:srcRect/>
          <a:stretch>
            <a:fillRect/>
          </a:stretch>
        </p:blipFill>
        <p:spPr bwMode="auto">
          <a:xfrm>
            <a:off x="539552" y="2348880"/>
            <a:ext cx="3517404" cy="2335558"/>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391980" y="1114425"/>
            <a:ext cx="4343900" cy="3416320"/>
          </a:xfrm>
          <a:prstGeom prst="rect">
            <a:avLst/>
          </a:prstGeom>
          <a:noFill/>
        </p:spPr>
        <p:txBody>
          <a:bodyPr wrap="square" rtlCol="0">
            <a:spAutoFit/>
          </a:bodyPr>
          <a:lstStyle/>
          <a:p>
            <a:r>
              <a:rPr lang="zh-CN" altLang="zh-CN" dirty="0"/>
              <a:t>使用混合任务。这会让学生得到许多机会，也会防止学生感觉“我们只有一种方法来做事”（如果你确实这么做了，这也会让学生们发现真的很难）。</a:t>
            </a:r>
          </a:p>
          <a:p>
            <a:r>
              <a:rPr lang="zh-CN" altLang="zh-CN" dirty="0"/>
              <a:t>你可以将任务混合起来：</a:t>
            </a:r>
          </a:p>
          <a:p>
            <a:pPr lvl="0"/>
            <a:r>
              <a:rPr lang="zh-CN" altLang="zh-CN" dirty="0"/>
              <a:t>在一个单独房间</a:t>
            </a:r>
          </a:p>
          <a:p>
            <a:pPr lvl="0"/>
            <a:r>
              <a:rPr lang="zh-CN" altLang="zh-CN" dirty="0"/>
              <a:t>进行整个单元工作</a:t>
            </a:r>
          </a:p>
          <a:p>
            <a:pPr lvl="0"/>
            <a:r>
              <a:rPr lang="zh-CN" altLang="zh-CN" dirty="0"/>
              <a:t>开展一整年</a:t>
            </a:r>
          </a:p>
          <a:p>
            <a:r>
              <a:rPr lang="zh-CN" altLang="zh-CN" dirty="0"/>
              <a:t>你可能会喜欢提炼自己感觉舒服的任务类型做成集合，然后坚持做下去。</a:t>
            </a:r>
          </a:p>
          <a:p>
            <a:r>
              <a:rPr lang="zh-CN" altLang="zh-CN" dirty="0"/>
              <a:t>或者，你可能会利用这个机会，来测试出不同的办法。</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Task </a:t>
            </a:r>
            <a:r>
              <a:rPr lang="en-GB" sz="2400" b="1" u="sng" dirty="0" smtClean="0"/>
              <a:t>Mixture</a:t>
            </a:r>
            <a:r>
              <a:rPr lang="zh-CN" altLang="zh-CN" sz="2400" dirty="0"/>
              <a:t>混合任务</a:t>
            </a:r>
            <a:endParaRPr lang="en-GB" sz="2400" b="1" u="sng" dirty="0"/>
          </a:p>
        </p:txBody>
      </p:sp>
      <p:sp>
        <p:nvSpPr>
          <p:cNvPr id="24578" name="AutoShape 2" descr="data:image/jpeg;base64,/9j/4AAQSkZJRgABAQAAAQABAAD/2wCEAAkGBhQSERUUExQVFRUWGRcYGBgYGBcaHBcbGBgXGhgYHBgXHCYeFxkjHBgUHy8gIycpLCwsFR4xNTAqNSYrLCkBCQoKDgwOGg8PGiokHyQvLCwsLSwsLCwsKiwqLCwsLCwyLCwsLCwsLCwsLCwsLCwsLCwsLCwsLCwsLCwsLCwsLP/AABEIAOEA4QMBIgACEQEDEQH/xAAcAAACAgMBAQAAAAAAAAAAAAAFBgQHAAIDAQj/xABGEAABAgQEAwUEBggFAgcAAAABAhEAAwQhBRIxQQZRYRMicYGRBzKhsRRCUsHR8BUWIzNicoLhNFOSsvEkwhc1c4Oz0uL/xAAbAQADAQEBAQEAAAAAAAAAAAADBAUCBgEAB//EADURAAICAQMCBAQEBAcBAAAAAAECAAMRBBIhMUEFEyJRFDJhcTOBkaEjsdHwJEJSYsHh8RX/2gAMAwEAAhEDEQA/AOtfghkKJBzIJsdw+x/GODWu/lGtVjS1q72nLaIVVi0uUWWsJOt9xzECODxO1JD17H9v2mT5qj7oubWPUN5xxnrT3UBjchyzlz3SSBbq5geOJZRWyVG+9wPP8Y0n1SXuoB9bjT5ERLdSnE5K2ko2JMmpLgjLlNhdwCLkMdi5PLWOMuacznV9dXvuDszwPVjspGhJP8P4mB9bxMsg5GTbXU/GMit26CZWkmG8cqS2VBYqYNuEjTwiLQYdOmFkkk9BArhpWa6rk3L7xYmGTcoDQvqbPIO3GZ1HhumHlZEh0ns/mLDzpmUbh3Pgwhc4t4TRSZJkpRIcOPvEWZRSVzQSFMOu/pA/irhCZUSimWpD7ZiR8gYXovuNikcL3g9Tbp1JR2G4ftIHBuNhJSvoyvxiy5NclSQQQQYo6Rw3X0hvJUpI3lkL/wBt/UR0PGypfdKSCNRcfCLNbtXwORJNtCX+pTHnjKoSqYGZwC8KHbAISE2DBvO8EOHE/Sh2tQGlHRG623UT9XpvEDiJCUTVhI7r26CB0axDeyHr/fEb+GauoGBq6pgVNnl7RLnh3LRCKdzDrPFdpJhOmxyaEsVkAevrB/gdaqmaMrnvNz03iucQr37o0iwvYfjcqVNnpmliQlSPiF/9nxggzjJi11uTtEvymASgDkAIi12NIl6mFDFeLrkIVbnC1W8QZjdTmMtaBE/LPUxyq+KnLAgCKe4/oxKqjMCT2cwZnH2jqCecGpmIEm0S5k7uJJAJdmVvz9IB525gISrhwBEPB6FVStpY8XtDoeB0SUpM+egFWgTd/wCpTARywnBkSZqpspQAVqjkXJBT0Ys3/ES+JgVyX1yl426DEa3FXHtJmG4ZJlMUMSbO7k+ew8IfaJKJaAIqfCcRZDk+6XHTQw802I50BQNiAYias468xlsnEZDifKN01+aFs1EdZFVeJovbOO0yahjMYO0jyB30yMgvpmMGIeJUJSXGhgLjNB20rKR30+4fmPA/NofJ1NmDM8L2ISRJcrIAG5IEdYY1ptQLE2P1lYSwym30jyrMdKupBnLUNCpR8iTBfC+Fl1RBLplbqa56JG/jp8oyWAGTF7MscCKqXJtBXDsMmTFZEJKjva3mdhFj0HDVPJAyy0k81d4n108oIpTyhZr89BPFpx1MrtGDrpJuRTEEOkjQ8x4jSGvDKoNErHKFM6XlJZQuk8j+EJGEVMxdSiQQQpSwg9L3Po5hO+g3jPeV9LrE064bpLgwlLSx1v6wQC4jy0sABoLR0BgKjaAJyV9pttaw9zmdhMiHiWESagZZ0pEwdRfyULjyMdwY9zRrOIIEjpBGIYfLlJGSwDAJ28oV8Vpc9xqIO45UPMZ9BA0KiY522bln6B4YrvpQbTnPv7RLrJCnunSBtRJJ1iz58mUuX3k32O8C6bgvtDmmOhH2R7yv/qPj4Q9T4gCMvxiDfSKMyqcQlMrxjfCK0yZqVjYsfA2MXPO4Ho1pymQn+YFQV/qd/WEbiT2bTJDrkkzJerH3wPKyvL0ijR4lTb6Dx95Du0FivvX9pJ+lqXHqlpQHUoDx/N4Vf0vNSAAwYM7X+MSKGQqcQVEnmbmCeSe8EKBaxyYXmY2TaSm7tmUPkNzEqnllM0LXOzqyZwD3rNZLG3ltEaopUJIQbaqO1gHYjYuPj1ETuHMMNXNYKyhPeAvZ7HKCS/J+sFwtYzGBUta5HA7meomqzFKTmYApy3Ln3QAHAcMSNm20LbSYHMnI77oChd9b9OcMfD/ByJQGRAHNR1PnrDTS4OlOtzGQ1lnyjiTdRqg3CCKWD8ESkoKEy3BDKUq5IOrnzOkQqjh1dEyCSqVohXIbIV1Gx3HnFkFaUjlAbFsRQtJRYhVjGLdGHQgnmAqtYNkxMVNjxM9oSFcYTZc1cmZI7yFFJIUwsWdiNDr5x2XxLNV7qUp+JiBZo3U8/wA5for80cR3+lxkIn6Xn/5h9B+EZGfhm9xGvgoeXxHVVGb6LIEtBJyzZpYNzCefrAuu4JXOBXOqlLmtbu90Hl0HgBBThueZgyh1HYBz8BD1h3C/1p2n2Af9x+4Re3W2NhZyocqciUdgXAVXUrJlyg0skKK7IKk/Uf6x0Fud2iwKRZyMpORae6tH2FJ1Ta3IhrEEERZaVpQAEgADQCwEKPGVGlP/AFMsXsJqR9ZI0UBupPxDjYQzbVlfqI1VqSWwehgUnnEaoqgN/wA/jEebiIIdJccxpz15NAKtxPkfOEgMx7ElV2KAb/ER5wbJlzKszSe9LSWtY5rAvzAzesLc+eVXdhuYJ8M4RMmEzACJY1UXD+HWPLGCISYT4drgUHGZaqViNs0V/TY3MllkTLclhx66wYpeLP8AMQR/Eg5h6awoGEm3eF6irtn7RpCo6IEDKPG5C9JiSeRLH0MT5NWgqCQoOdANdI8dgBmIipt2CJDwjh3tZqp845kqPdRtrqeY0DdIa5eESSnKZaMurZRrz01jnSoAAAsAAB5RO0EJVWFmLY4lmyx8Bcnjp9ICn8MyknNLDHlqB4PpEinwRLObxKmTY0l1mUvtvGqGpaz1CbOou243f1nKswhOSwYiFyqT3TDjX1ASgmK+4hxMS0a3VBdfUgsUIOZQ8Md7B6veJPF3D6GM2WG+2Bpf63SA3ClNOXNVJlJzKWG0DAAhySR3RpeGQ14WlSdc1vF7AQ4cJYSimlskDOpjMVzPLwGg9d4q6Dey7X7Q2rpC2BlH3m+C+z+TLCFTmmzBfkja2Ue8A31vSD9dhwUEqQAmYgugtofsn+E6EfhEiWqOoMWdi4xEG5GDJuHY2hcsK05g6gjUHwNo4VnEaRZN4XMRlGXMzD3F69FfgR8R1jxMrnAiSOJJ1GmFZyOhkmqxaZMNyw6RrKTzjiotGsqaSd4xFgIOxHgqVNnKnOQVsSBzAZ/O0aI4IlDUqPpBPG6WZMkEySRMR3h1A1T5j4gQo0XG80e8AsfGIWt09vmFl6GdL4fduqChgCO0Yv1RkcleseQP/XtP+WfX+0ZE/Zb7GUv4vv8AuJK9k+PpEpUhVlAlaT9pJZ77kH4HpD1Pr3ilawKkZJkosqWQR94PQ6ecME/jntJaTLBci7/VO4jp67ht5nELWXPEb8V4gRKDk35bmEXFuIJk8s5CdgN/GBdTWEuuYq25PyA3PQQZwHhldYgKBMqWQO8GzKB6l8vl6xgs1hwI8qJSMt1ijX1/ZL7MEEat9knVPQdNngbUVQ1UfAWv6RY3EHs4pJCE5RNUonUr6cgBChXYbTyKiTmSQk5n7xLkM3vaQN8Jwev0jWnPmYIhLhLg8z2nVHdlC6Ubr/t19IcsQWlMsoQAAAwAgTLx4KYJskWAglKA+tfoI53Vah7CARgDtOho0oq9ROYg1ktiYGitUg2JaLZ/V+nWH7MF/H8YjTuCqRWsoeqvxhmvWIBhgZ9baG6St0419pIMM/A+IoNUNfcVqfD+8EKv2dU5HczJPiSIWa7hydQrTPR3kpN2Oxseu8F8yi4FV4J94ncm5c8H+cuqlqAd47z6mKtoOKnAUlRb5dDyMHKTisKso+cK7dqFQMGR3qYNmNE6fAjEq5gA+paPFYiCHeK09ofEKlTUSZRYi6m66D5n0jGl0rWPgTakZGY78RcbITqXOyQfnFdYnjqpyyo/8RKw3A0hDrmJXMmJdFlKZT+6W92x1IJ6XielK+xPdSkh+6zA5CxYncF4tVaEKdzHJ95WXUog2oMRRnY6JaksXIINuhizuHMXExALwrjBZFQsKWlCClQCiPdXcWLADpzvHWmq0yajLLTkRZuTjVhsIfQCvAECllljsH/L6S0KOe8T0mFjDq12iTiXEqJCW95Z0SPv5Q6GAHMG6nPEM1csKSQdDAmUDodRaEvEsbqJl1KKU/ZFgI4I41Eg5SFLOVxfd2Y8rfKAs4aK6ivNeQcyxJVM+sDsd4zpKMMtaSv/AC0MpXmB7vm0Vti3G9VUjs0nskkt+zJBL7FWoHg0EsE4ekygFCQJytTMm95zuwNh8+seZEmDTt3nmMceVVUlQkDspe+S6yDzUNP6WhdlUU9KXyTAOZQpvlFp4XWoWCkJCFJ+qAAPJolrSIztz1MOlYU9ZT305cZFvdmnlHke7IbP1la1OPJWkhHeffQf3gdTzVSySGvsdI7YFhClOlIzMSHSCXYkPbaGCZwNVK9yQs9Wb/c0TTkMQomURKxFKsnKmF1F20Gw8BtF/wDDUoClkZdOylt/oEVXN9mNdkKuzSGBLZ0uW5AO5i1uF5CkUdOlYZQlSwQdjlFodoBGcxbUspAwYG41VZAZ9YqbjUuuX0SbcrxavGJ76PAxV/FSM09PRA+ZgLn+IY5pR/DE5cPV7qSgm7huo/GLQw3Dc6cxtFT4XRf9RKf7afnF14QGlJhE6eu28Z6YJla/U2VafjrnEhU5KXTyMbqqI0rlNMV5RBXUjnEK1NjlB2McqHmKH9xJiqqBGP1h7Fbci3pHVVUIEY7UASlF9j8o8rUlxDMqqplby6xcsuktz5GCEniUbgg9LiI2M0nZrLe6q6T0P4QKTLJ8I63yksGSJyjWMpwI3DjUpScrktYGwgFJKlzCtZdai5P3RAkpGbwg1hFOFFRJaxCS4DK1B5kMD0do0tSpwsaoAxvMYqzFMqUhCgpITlLWbQsxDguX5WjeTiSlshTApLgksTm95zdLElTnWwvaBdbJJdZUnvjMpIZOltzdy+hJ1joiecrJJSCjdwkubgDU959HdxBYZVBh1FHNLiWxSFKBRqxdrK0KcwHWIePLCZMxajlPvJAD957MRoCTcdfCN5c3s0Zj7wSAlidTcgBrADM/K3jCzxVi6poS4YAkAPy118R6R7ntPskKW9u8ZcE4jeU412jcz2JUouo6mK/wzElyna4Ox+cTqdU+qVkQQ56t8do8Ye5ir6jzF4h3FcfSO6m5MRMFwiZVz0y0+8o6nRI3J5AQGosHnfShIKFdqosE7k+OjdXaLkwHABRSWt2qmK1dR9UHkPibx7iAN21Md4ZwH2U0shIVMedM5myR4IGvmTEGsouzWUEWGnhs0OWBYl2ku+o1iFxTh2ZGcC6dfCM3JlcjtFaLjvw3eImIHs1omixByq6iCa6gc4D8Qv2ZIuxD+usQl15AHgI+rsyI3sI4jB2/jHsLX6T6mMg2Z9sl2S5IGgA8LRv2cbCPY1JE0MuIBIEEjFOe0rDqk1hEtc7s1IBZK1JSkuoHcAGw8YyxxDU1+Y2BDfGKv2ifDXzgXwjTyl18xc0JUES0AFQcOTcsd4reqoalKc81E0p+2XIbmbkpHi0NfAszICeeX74mahzVmyXqNMHUVgy2MQk0plqZEvNlLEIDgtZi1oCYdVJCGJZoinG08oC4xijXQAPz0iV8dY1gcAe0oVeHeg1tnB5nbG8R7xI3gBMxBUclzaiaCUgf6SYBV+JT0WWAP6YImmLncephXtWkbQekOLxdoG11YqoHZIbMqzksANSSfCFqfjcwnUekM+ByVS2SshExRClKIfIAbIH8W/jbaKFOhCsGMlanxH0ELMVSImsh0qy3JOj7sDYCx66RviOByHZICydQk5SCRa4sNnB5GJ1OqUkzNyfrFViPs6Fg979OTxIrqmmCUpQhlXALgnNYEk6qZ+u9+dUKBOfLsTnMryuoOyU6CSnqzjoWt+TEzCKwKIQwBO/PcD1AhgNEg7AoKiFvmDtlZieQLbXgti3svlTBmpl5FfZLlNuR1EAtZUIBjmn1XlnBgGholqmCxPvWYnNlDkBue5szuY61M9KQgBGj3dyHAYA8kxGRNqaJaUVKF9mDqNxuytFW25WjSoxOWoqEtZYAAOnLZhoPv1jO7jIlxLEtMnoql5WClEgtkVlCQC5upRcF/nvAKno/pFWlJDgF1DzcjrsPOJ6qnKktoRc2cnzdoIezajK6ntV3GYJc7l3PyEZLcZgrwFG0/f8ASMiPZAJ5Ewq7N9UgfljBms4EkUcjNKcKs5JuqH6UzQscZ4gGTLBGrq6AC0bsUKmDI9dr2WiLlOE9pLmEArRdJa4cMQD1BPrDHPnomICgbKDjx5QlKrGUeVt/j4Qb4fxNKiqSSH99PUOyvQ3/AKoBSxHphdSuRuELYNXdlNHI2MOxAWnmCIrqtQUlxB/CuKEJld8sUw4jDoYgyk8iB8bw7s1qSQ6Tp1B2iusaJlzlIIJu4vZjcQzcWcbmoXllDKlLjNur8BAKjwZcwuXJO8ARdrHHSUg5Cjd1gf6QfsD1MZDf+p0z7J9DGQXmeecPeXOmPXivaz2u08saj1H3QDqvblL+ol/WCbx2k/yX7y2aqqEtClHRIJ8eQ8yw84p7iDF1KJCyO8VLBdybsQTszMG++NaP2jza7tJYdASkFwNe8Az3Y8vDpAZXfJUq5dmI8B6u/LXXkJ2zL/hWmC5doTTUrWFJQuyUX0IKdSkkaltusc6bEkJU7WsCRlTpbQDfrA2kfMzdoSNG0Du5uxA1aNJ60BZLZbkgM1rkMBa4I8IDYodcMJeStQ39IzhiSUnMOY6/KCuC8OpqXK3ypIsNz4wq0FVlCFAKBslr94Al1O9uTNtFs8PqSaeUUgAFINoTr0CCzcDx7RPxDV2U14HU8ZnbDMIlyQyUgPrEXHeGZE9Bzyknq1/URLq6zLYRHGKsO9FTaNuJxzszHOZVeN+z2mQUzBmSyw4eyul+ZaBfEtaSvIghK9b2yG+qnOXfnpoHhu4+nvTqMrZQPNgynOv5eKaqJ5AZvOwv4s/xaB6YnZyczIyesM/pI5whKsqdUhSiwUSCTbvA90B2c2jXt+7YEpuXOoUphfkzavfkCYWTMJjrJmqsl7Pp1/PyhqfYEfKOsE2WkKygpSoJOYkFgMtgWCtO63XcQ9U9QUygs27oPwisMHqlS8zJUorQyVNZlMX5WA2ve+kP+BzzMkSyXZrAl7fKAXafzsc4xNV0mw4i/i3Fi15kd0pNmIB+cLn0VJuUjyizKmiQQxQkj+UQtV2CoSokd0atyhe3TmldwMp1UleFMWjTWLaRO4PxcJHZE5VBRUg8+Y8bfGJ6sNdBCe8WOkC8T4UmJlyyhBUpjmCblzcactICjBhgw7Hb1PMsWZxvMShiUjZ9/SFHFOJyslhmc3J1JhNp8XUDlWCrb+Lw6wWBuxSpJsWUCD6GPWDA+rmZQVkZr4k6TXco7fpIypkqeAf2ahmA3SbKHp90Q5UjlEr9HTJwKJaSos+9m3PIR6vXiCYDBzH3Gcdp0SkzFTUBCw6ST7wPIamK7xHjH6QvspDhJ1Vo48I5/q0ySlYcnWBSKM0aypsyTvy6H8YZJBiQ9PSN+C4fcOIuDh7BpSZaVJTcjUxUXC/FMjOkrHlpFyYNj0makZFAdI2jCYtJMKdgOUZG3bDnGQWAxPn/AP8ADLMkZpwBYOMr33D5oiVHslUPdnJfqkj74fJdeDHcVAO8ThaR0MssgY+oRGwbhFdLIm58qllQ0JugBwLhwXf0iPMknIcwuGs5cZt8rPlZnMMOOr/apClFKTlci51azBwzk9fKIVXNCEHIsKc9pmZ1DbKXScyHcXLOHhgHcMmWNLmpAo7/AH/nBEoZFOFKTr3gHBIF2I8S/wDNyjJSQtsy8o0CQRZg+5a5Yx6mZMIVlJCdCi4CRZlKygA3bq49edWtixIIBGgZh53jMpqST9ZIpqhglJ909BrcluZvr0i3sCr3p0EhgzJHQWEUdRThMqZeZQQjMA5Og/ExckqvTlASwSAAPCN1giQvFbQ+FAkqpnveFzFcR2BiVieJgBhrC1VTxqT/AHPKA6i3A2iQghc7RBuP1pyZdSrT8YTKikLE7tvvzF+kP0rDMzqXqfhA2uwTVon064I2B0nSp4KvlYPWIysOOUqIUA7P5ORYas8byqcyz3gd2ZtSGJffbeDNZQka+LQJmWLRWTUK/SR7vDXqPJkqTis9ZEmWAkqIyhISydlEEhwPAtFp4RRdnKQgfVAEIvBVGnOpZ2s523MNlRxUlHdQnMecNowxmZSvyxxDa5VoU+M5J7InkQ/rEpPGh+tLjpVV0qoRzDjMk23Hwjx2BUzeTjmDuG8J7NAze9MYkMXA+qPDcnS/SD6EqSC2ulmI0vfceEQxVJBzP3n0IdyQedjcc9+key68pTltqc3UfzcukR9wJJMlsxJzCNCe9nKUkmwLetyHY29YWfaPhxUlM5DgoIB5sfuB+cMaK9BLlJSotuzaMoN5xuZiVulQzJUC4I1HhuNYzsUMH7iHr1TIpXse0rLA6eoqJqJMq61FhbQbknYDV4+geGOEZdHJyJdSlXWs6qP3AbCIXs+4Pp6WUZkt1KmO6lapAUWQOQFr6lrw0VVQEBzFEYUbjBW274u4pw1IuSm5hR/VFAmZiXTyPy8IbaypKy5hVx7GwO4i56fKJttpc8dIAEk4itjvAssz0TaYd0zJfaygW7pUMxRytsPKLqw7h+nlAdnJQluSQ/qbxUdHMnoWiYUKyhSSX5OHLaxdskWh7SsWHq7Tbhl6zOwHKMjo0ZDkFmUPIxMHQxPk4h1hLrULkllghtz/AGjtS4o+hfwL/KJrVTpWqdDhoe4kxBIQkrBLnK4fcb87gQJM8TEgoA7rto12B687f3jlik/tJSh5jyhcwekmTphEsK7oc5X5tt1jaD0nPaGTWGjAYcRrVNSnvqAIG6lHlqS7m8A5+ImZ3EOR0F1f26Qx8P8As6qalbrQoJGpW/36xauAcCyKRIOUKXzaw8BBUXdzPr/Ek24BlNYLw6ubNCZiVIDOXBBbbXnDhhfCMxCwJVQoIe6VJzBugfX0hu4lpn/aAXTY/wAv9tYj4CrMonkB8f8AiG1QRNbPNGZCn8HLVftnPVH/AOohSeCpom51rQtAHdSAQx+0X1h2eMzQKzSVuCD3hq1FbblHMV5mAzNspHjHGpwvs5ZKgHbe/kIbS0KnGlblCEjnmPgIRs8KoVSVyJSr1ljMFMT8blgIMJv0BajmYsdIaaqqE6dLlhylS0JJALAFQdztFp0ODyyoDIlvAQPw+ghMtPdbdW59wJTmEIVLQtJcOQfJoZMGwxOXMbkw58d4GgyAUpAKS4YN5Ql4bX5AErtFE8cSCzC0ZSEqjD0qSQUiFEyyiYpI0dvjDdNr0ge8IVqpWaYW11PR9NOkBsbCmDAIUwmglXcINrl9mBOoNuUZKnXLWB/Fm8bfKORXlzMouQHF0vax/s20cVEggXZhfQB+Q3/5ie0RxCq6jOAARsAHfnvt4ePOJFMotY2bxPJvCBeQJJyqSfLxtfdvnECuxnvZBr9Ztv4fx8YyoZmxPRXmWvwhxEllSFPmSO0B+0CWN+YLeo6x0xXHE5mKg+yd/SEzHTMNCippyRMpyFWJ76AxKVAe8lmLHlA6nIrVzKhJKXCFJ5pJSLdQGb/mHrkZgFHSeIis3PSN1RV5gwsPz6RClyEp0AH55xGoqvMgE66EdRYx1M+E8YlRKkT5RNcQP7Nba5VN/pLRZmF1OeTLX9pKVeoB++KsqZ9jdreMcuHfaCs06EZgDKAlnrlDA+YHzhrTuFzmC1VTWY2y5M0ZFU/rzM+3GQ156xT4K32m0/CUTknMkEdYS6/2ckzU9hMEtKixJfu+kPc5bWEQa7EOzlqJ5WhxlBGTOzsp81efymuB+zFBBTOqZi3BBypSjXxzGC+EcLU1FmRJBAKrqUXUWtc2trbrEjhzEhMlypoNlAH7j8XiLjuaXMI21Hgfy3lE/VrhfSJyniIZSOeI6Ua0hLJaI9TVGF3BsUdLPcQSE5y0HrYFRiTVncgEXuDAPh+mMtU5KtlAA8wzj5wakmxgZWVISvxAgqnmU9NndgQlmjUmBiMREdRXCC5lPaZMzwl8XrdZ6JHxMM6qsQncTTsyl+KRAbz6J8cgEw7JzCmKU65C3i1vi0H8GqwrIsaLSCP6g4gLRlkjyjOFag9gEnWUpco/+2ogG/NOU+cI6LqRJmjO7ch7xm4jkZ5CgIqLE6ZSX2i5ZdYlSWMAMcoZCgSUhhcmGmrJhdKrI+0iU5U1c1wlGqrABNyTsOsMnDfAk5Ku0nTQkm+Ud4u73Ono8BKjFpKcQkdk2XOA3JyU7+vmItGlVaIuvvsqwq95UWmu3J9u0iL4VllOUqVtcZRoGA0uBEKbwmUA5JjnUBQYPu7a+kM6DGs0RL+Is65g/hqjxtlW8UUNRTywopASrulSSC2rBhodbwrYfLKlpA3MWxxhIz0s1P8ACT6XHyiraCd2fe32iz4fZ5iHPUGBt0orI29JZWFVqZNMqSt1JUCAeYIZoHcKFKEqS+mUAfygg+jCFJPF5lhj3xy5RvhOJLVN7RSTKBchwSCCz+Nxtzik5GMxBkRSVB5MbPpoRMmp6hQ/qF/lGk/FOvxgFPrFFRVuqxbp4RBqcQSk3V5B39Bf1hMrk5jGQo5hqoxN/wDn+3zhUlTpiJv7NL2Lg6XNol9lPmJKpUmYoAO7HQdN4aOE+GCuWlShcgE+JgVlopXcZ8lgc4Uxe+k1H+XL9VRkWP8AqsIyJ/x/+2N7m/1GGsFwQzzmVZA9T/brDJiXDsqdIXJUkZFJKWFm5EHYjV4iYdPynpB5Cnjo67xcMyLqdfZqH3ZwB0EqzhTDZtH2tHNuZSs8tWy5azqPBWo2zQc4gZcpKtwWhjx7DswEwB1IfxKT7yfkfECKq4t45lpBly+8XudACPvjTgFdpji/4urHcSfRVGSZ84Z0zbAxWVLxQhaQVEJO4fQ+cMNBxtIShlr9AS/pC1BK+kycumt3bQpjtKnQk8RY6O1UE3ynL5gAn0dvKPD7QJektKldTYfjEDEqBAkCYk3UST4m5hrOeRLmh0NinNgx7TkjiDnaOyOIRClUT1J0AiInGlOXQm3jHnmR24eV80fUY+DvECuq8ykj7Sx90K8vHD/lj1P4RPw6oVNnos1wAB4wO18riI3ais1kL1MtWhpwRfaDlFh2YPtAGimZYOUGIZeo+UGqqFa8dYLyWqrwnWTZuDhrFjFb+0j6WhIloQBKV781yyR/ENQOoeLRRXoI1gbjC0TElJY6g+B1Ea56QFNt2dhz9/afO2UScuUAzAfea7vq5e2w0084uPDZwUlJGhAPrFPYpJaZMy94BS0j3WOVR2ble0WRwdUqVToz65Ru/m/UMfOIni6ZRW9jG/C2O6xD16/p/wCxslmN5kRBWJTqoCOasak/bTEAdJS2NnpIuM0+eWsc0qHqDFSTeDqojVJ6Bx90XAa1CnZQMCZ1UxaLPg7AsyH7w/wwv9LZ/XEqrDcJmyamWJslTFQDFJIV0BFj5RcEulkT5QcDLsOXg0cBNStJQsBSVDQ/A9CIl8PYGTLYGwMU9XSxIKzn/ENAdP6u0UsX4SSV9xS8p1BLD0ETsJ4blytJaSeZSD84sCTw4ne8TJWCITokQuKbSMEyQST1imFLCbWbkIMYTSBKAOkTcXliXJmKawSonyDwKkYgMoINiBE/W0GvHOY/pBwcQx2Ij2BP6W6x7Er0yh5bSZLXBnDatwxhWkTjLmGSrUOUdRy8vzpHarxtNOnMos3xjokY0vOZwc4jVXVqUJJUWikOPeHBNWuopw9yVpH+4D5iDGIcXqqTYsOUbYeFaxTLBpV01DKN2ZTk2eU7QwYNRmZLSRv+JjtjeCzKqtn/AEeUVpz3IACQWGZ1Gwu8M3D+DKkyAiYnKtJII13cXGusaVAZa8MDm07umP3g+mwltYNISCltuUbmW0bJRBggE6YgEQDi+GABxClPUErLh3EWFict0tAvh3gFddVbpkIP7Rba/wACeaj8AX5OF19UkeJYFG5oN4d4Qn1aTMloIQLBR+sRqB4c4NcH4JORUzO2lGX2Vg51UfuyuX6iLqosPRJlply0hKEABKRoAIW8ZmAzlW0ZPp/d49WsZnMaY+ZZ04EHrLRxXWFO8dJsDapcGlkGTVcQlOsAcf4zUJa8tmBf8Ii1c03hZ4iSVdnJT781Q9NvJ/lCltpziG9KIXxz2+/aB6OpzBgk5y5zbuXLAD1d9oP4NxEmnldmVBObvg62V1GhcKsWhswLgqlShKVSkrU11KdyWudbeUbYr7NqeYO4nsz0Km9HiVdr9PcNjA4iOn0d2ns3grn65i7Lx1CvrhXm8dRiyOcQqz2XLTdLq8D+MDV8ITkfbHiDHifD/wCV/wBpRJvf5l/Qw4vFAdDeCFLPKgCTCnKpVSyytfnDHhixluYe01aBt4lTSlFGT1hqlU5ENnB2IIVMmye9mQQT3SzEA2UzeTvCjS1KEl1GHPhypeSFfaJPqYedgZI8bsVkCiNkog6CJAREDD5lom9pGeJxx6zJkhJFwD4iKg49qV0VYQP3M1IWlvqkFljwdj/VFtrqQN4rb2w0hnSZKpQKlpmZWTqywfg6UwC1EsG1oxp3KPxE/wDXOXzMZAr9UKr+H1EZCX/zqpV8+z2/aWTj8xRHedM1G43bQ+MJuL1yp7Zld4bc+oi3OIsNQtBJYdYo/ijAZ4nhEk5nNiDdPnt4w01RDYP5GRqVJPAzN6J0rBh9wxPaoIl+8Bc6hPU/hvC5L4LqTKC1ql5m2e/XS3pFhcHyUy6VCLZwO/d+8dfLlBK63B56SgVtTkjiDMPpkU8tMpA7odydSo3Uo8yTeOOLYcqYnNKUArroehH3wexHDfrJ9IFJmFJh0YIxLWntBAavrK9rsfmSFFM6UQem/UPqIyn4ykKsSx5G39oe8SwqXUIZaQr5jwMVbxZwaqmeYO9LG+6fH8YGdyxi3V2AZGPsZZGA4N9NCVgESj9dmfolx3vHSLDoaNEpAQgBKU6Afm56xX3so47TVSRTrZM2SlIA+2hICQoDmLAjwO9nurrwkdY96zmtTqLtU4U9Owm1dWhA6wg4vxAmXUZZlgq4Vs/Xp1g/PnlRcwCxnh36QQoNmQNOfKPT6RH6a69MhLzabOBFjAuqXA+RST0KysrXT+0T10UzRST8RA2sAE1Xejd4PMpz0EBeG6JVTiZWR3UDu+AsPvPnDcMEmTE5QlgeW8E+EeG1U8xedLFWnh+XhC1sjHvx+sM16nGP8uT+YHEIVFKETEMGBEdVqjpi3vo844ExB1ihLmUdP+oehi9Ss3XH/M1MalMekxkJRiD6zhRNWpIyp7ruT1b8IEYvwPKkrCUqWCzm9vRQMPnDo76vAQJ4n/fnwEdHpvTpVP8AfUyRZe41JUHjEqOvmLRVqlKWVBJDWbUA6De8WlhmI5JKEgaAQkUXDk6diM6YqVM7MEEKyKyqYAWLMdNoZqyt7IMJFVMPJFPN+ZSBDDvYMBfaSdTezOQY0YXi6i4iSvEv4or7CuIZ66lMs0s6SghTqmJUNASBoweHagocwcxqqln5sM1RTWymyw8fSSu0JvELE5BmIIGtiH6GJKBlVl2OkbKhgaWsHIj6aWngiLX6Gm8h6x7DBnjIPgR3AiFxrx4qYvs5TuSwA/OsTOHcKKUhSxe2Yuo5jz721zygFwZgYmNOJUVqzPyCX26lt+cOKqsJs1hoI9qrz6zGdJTtXgc9h7D3+5k+qnskPZ9BESTNILoLF9efjA+fVlanMepqGhnAlBdNhcGN2H4qJndNljUc+ojTEMOCrp1hbnYoJcszDZSA48W08I6YR7SKWdKzqWJZAOYTO7pqxNljwv0EAYYPE5nWKdLbmuez6jsXKjlA1J26xVnF3FkytUZUu0rM737zbn+Hdo7cacZrr5nZyQUyXYbGZexPR9E+vSNh1EmUFA3mPlIChcWdmLatzj7JMW1GtNi7QMe8GUdLPo5iJ0tQzI7wUhy3MEEBwbg7G8XLwzxSmtkiZosWWl/dP4biK8o5R0cG2Z3cJBAvY+AO+gvHWVLNOozJCxLUrukG4XrfK7ggjyu+sfDiA094qPMeeJOKpdKACQZqyAhL8y2Y8kiJVBVqSxJc7nnFQpwuaucVzyVZhmzk2VyY9HFhD7w7i2ZIlrUDMCfMjr/ELP8AkCfqyxwR2g9VqTb06SxKXKtlMIKyZKT7wB8oUMMr8pvpDRT1G8GotFi/WLK0KSqVI0AECcZARMQrQFwY61OPolDvGEHi72jJDMHSDzufDlA9ShKYXr1H5R7Sn15bp3hfFKsGY40AiAcTHWESr9pUlVgJiT4A/IxEHGKD9c+aVfhEGzSai1i7DGZ01N+mVAgYcSyBXAxuKoRXCeLUf5qfNx84lyOJH0WD5wBtDaO0OL6D0I/WWzwzMBKz4QK4kU88+AiRwPUJMskqBc84h8Rr/bnwEXRWa9Mqmc4bA+qZh0jTw6r9inwibWrZB8Ih4AP2KPCOuKLaWYd6VflJdh9ZirWTHUPP5QXw1X7MQvYkrKUK5LS/mWPzgxhM9gU8oDo/kI+saqBbTkDsZ1xEsAeRiPNqI8xaqGkAp+JhzeHl6SrpEPljMNfSIyAP6THOPI1xG9onDgX/AA4/kT8o3rNYyMjdfyylpfxD9h/KcI9EexkblEwVxN/h1eCvkYDcY/8AlFB/LHkZC79Zx3jP4q/YxY4b/eo8D/3QYr/3i/P/AGJjIyPRIR6zK795M/lR/wBsQx+6H85/2GPYyPpk9Y20P7pHgP8A4xECl/xKP/UV8lRkZCl8yY9SdRDNh/7sR7GQpovmMykWeKvePhFScT+9GRkOn5o8v4cWt4kqjIyCNPau8jzNYMYboPARkZHj/LMjrG/h/wB6DlR+8PgPvjIyFbvkjOn/ABJaHD3+Hl/yp+Ub4t7hj2Mg7/hflJ1nzGJmMaf1J/3CJtP75jIyAaP5TKOh/DeQsR1MLE3WPYyKHaWq/kH2msZGRkZm5//Z"/>
          <p:cNvSpPr>
            <a:spLocks noChangeAspect="1" noChangeArrowheads="1"/>
          </p:cNvSpPr>
          <p:nvPr/>
        </p:nvSpPr>
        <p:spPr bwMode="auto">
          <a:xfrm>
            <a:off x="63500"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4580" name="Picture 4" descr="http://images.fineartamerica.com/images-medium/dolly-mixture-simon-fairless.jpg"/>
          <p:cNvPicPr>
            <a:picLocks noChangeAspect="1" noChangeArrowheads="1"/>
          </p:cNvPicPr>
          <p:nvPr/>
        </p:nvPicPr>
        <p:blipFill>
          <a:blip r:embed="rId3" cstate="print"/>
          <a:srcRect/>
          <a:stretch>
            <a:fillRect/>
          </a:stretch>
        </p:blipFill>
        <p:spPr bwMode="auto">
          <a:xfrm>
            <a:off x="539552" y="1988840"/>
            <a:ext cx="3220094" cy="322009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t1.gstatic.com/images?q=tbn:ANd9GcRvSMW4sQEIK8w9bh4-jpdtqWZ2UQNabFSVxQZvpP-MibnwK9g5"/>
          <p:cNvPicPr>
            <a:picLocks noChangeAspect="1" noChangeArrowheads="1"/>
          </p:cNvPicPr>
          <p:nvPr/>
        </p:nvPicPr>
        <p:blipFill>
          <a:blip r:embed="rId2" cstate="print"/>
          <a:srcRect/>
          <a:stretch>
            <a:fillRect/>
          </a:stretch>
        </p:blipFill>
        <p:spPr bwMode="auto">
          <a:xfrm>
            <a:off x="179512" y="2348880"/>
            <a:ext cx="4378098" cy="2114500"/>
          </a:xfrm>
          <a:prstGeom prst="rect">
            <a:avLst/>
          </a:prstGeom>
          <a:noFill/>
        </p:spPr>
      </p:pic>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3" action="ppaction://hlinksldjump"/>
              </a:rPr>
              <a:t>Back to </a:t>
            </a:r>
          </a:p>
          <a:p>
            <a:pPr algn="ctr"/>
            <a:r>
              <a:rPr lang="en-GB" sz="1050" dirty="0" smtClean="0">
                <a:solidFill>
                  <a:schemeClr val="bg1"/>
                </a:solidFill>
                <a:hlinkClick r:id="rId3" action="ppaction://hlinksldjump"/>
              </a:rPr>
              <a:t>the start</a:t>
            </a:r>
            <a:endParaRPr lang="en-GB" sz="1050" dirty="0">
              <a:solidFill>
                <a:schemeClr val="bg1"/>
              </a:solidFill>
            </a:endParaRPr>
          </a:p>
        </p:txBody>
      </p:sp>
      <p:sp>
        <p:nvSpPr>
          <p:cNvPr id="7" name="TextBox 6"/>
          <p:cNvSpPr txBox="1"/>
          <p:nvPr/>
        </p:nvSpPr>
        <p:spPr>
          <a:xfrm>
            <a:off x="4559416" y="1420971"/>
            <a:ext cx="4176464" cy="3416320"/>
          </a:xfrm>
          <a:prstGeom prst="rect">
            <a:avLst/>
          </a:prstGeom>
          <a:noFill/>
        </p:spPr>
        <p:txBody>
          <a:bodyPr wrap="square" rtlCol="0">
            <a:spAutoFit/>
          </a:bodyPr>
          <a:lstStyle/>
          <a:p>
            <a:r>
              <a:rPr lang="zh-CN" altLang="zh-CN" dirty="0"/>
              <a:t>有一种判定你是不是有混合任务的办法是看看你是不是在提问，让孩子们输出内容。</a:t>
            </a:r>
          </a:p>
          <a:p>
            <a:r>
              <a:rPr lang="zh-CN" altLang="zh-CN" dirty="0"/>
              <a:t>当我们设计一堂课或一单元学习时，你要确认自己想要学生在结束前产生的混合输出内容是什么。</a:t>
            </a:r>
          </a:p>
          <a:p>
            <a:r>
              <a:rPr lang="zh-CN" altLang="zh-CN" dirty="0"/>
              <a:t>如果基于在此列表上的活动，它们不可能是混合型的。这是因为他们也会被清单上不同输出内容所趋使。你没有别无选择，只有使用这些活动，来确保这些东西会被创造出来。</a:t>
            </a:r>
          </a:p>
          <a:p>
            <a:r>
              <a:rPr lang="en-US" altLang="zh-CN" dirty="0"/>
              <a:t> </a:t>
            </a:r>
            <a:endParaRPr lang="zh-CN" altLang="zh-CN" dirty="0"/>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Task Mixture </a:t>
            </a:r>
            <a:r>
              <a:rPr lang="en-GB" sz="2400" b="1" u="sng" dirty="0" smtClean="0"/>
              <a:t>II</a:t>
            </a:r>
            <a:r>
              <a:rPr lang="zh-CN" altLang="zh-CN" sz="2400" dirty="0"/>
              <a:t>混合</a:t>
            </a:r>
            <a:r>
              <a:rPr lang="zh-CN" altLang="zh-CN" sz="2400" dirty="0" smtClean="0"/>
              <a:t>任务</a:t>
            </a:r>
            <a:r>
              <a:rPr lang="en-US" altLang="zh-CN" sz="2400" dirty="0" smtClean="0"/>
              <a:t>2</a:t>
            </a:r>
            <a:endParaRPr lang="en-GB" sz="2400" b="1" u="sng" dirty="0"/>
          </a:p>
        </p:txBody>
      </p:sp>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297052" y="1824648"/>
            <a:ext cx="4574740" cy="3416320"/>
          </a:xfrm>
          <a:prstGeom prst="rect">
            <a:avLst/>
          </a:prstGeom>
          <a:noFill/>
        </p:spPr>
        <p:txBody>
          <a:bodyPr wrap="square" rtlCol="0">
            <a:spAutoFit/>
          </a:bodyPr>
          <a:lstStyle/>
          <a:p>
            <a:r>
              <a:rPr lang="zh-CN" altLang="zh-CN" dirty="0"/>
              <a:t>利用布鲁姆分类学来创造延伸问题和任务。这里的单词表就是与这三个等级相关的。</a:t>
            </a:r>
          </a:p>
          <a:p>
            <a:r>
              <a:rPr lang="zh-CN" altLang="zh-CN" b="1" dirty="0"/>
              <a:t>分析</a:t>
            </a:r>
            <a:r>
              <a:rPr lang="en-GB" altLang="zh-CN" dirty="0"/>
              <a:t>: </a:t>
            </a:r>
            <a:r>
              <a:rPr lang="zh-CN" altLang="zh-CN" dirty="0"/>
              <a:t>分析，估量，分类，比较，对比，区分，区别，辨别，检验，实验，探索，调查，提问，研究，测试 </a:t>
            </a:r>
          </a:p>
          <a:p>
            <a:r>
              <a:rPr lang="zh-CN" altLang="zh-CN" b="1" dirty="0"/>
              <a:t>综合</a:t>
            </a:r>
            <a:r>
              <a:rPr lang="en-GB" altLang="zh-CN" dirty="0"/>
              <a:t>:</a:t>
            </a:r>
            <a:r>
              <a:rPr lang="zh-CN" altLang="zh-CN" dirty="0"/>
              <a:t>合并 ，创编，构建</a:t>
            </a:r>
            <a:r>
              <a:rPr lang="en-GB" altLang="zh-CN" dirty="0"/>
              <a:t>	 </a:t>
            </a:r>
            <a:r>
              <a:rPr lang="zh-CN" altLang="zh-CN" dirty="0"/>
              <a:t>创造，制定，设计， 规划，假设，合并，融合，组织，计划，提出，合成，联合</a:t>
            </a:r>
          </a:p>
          <a:p>
            <a:r>
              <a:rPr lang="zh-CN" altLang="zh-CN" b="1" dirty="0"/>
              <a:t>评价：</a:t>
            </a:r>
            <a:r>
              <a:rPr lang="zh-CN" altLang="zh-CN" dirty="0"/>
              <a:t>估量，辩论，评价，评论，反驳，评估，打分 ，审视，判断，辩解，排名，评级，回顾，估价</a:t>
            </a:r>
          </a:p>
          <a:p>
            <a:r>
              <a:rPr lang="en-US"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Blooming </a:t>
            </a:r>
            <a:r>
              <a:rPr lang="en-GB" sz="2400" b="1" u="sng" dirty="0" smtClean="0"/>
              <a:t>Extensions</a:t>
            </a:r>
            <a:r>
              <a:rPr lang="zh-CN" altLang="zh-CN" sz="2400" dirty="0"/>
              <a:t>多重延伸</a:t>
            </a:r>
          </a:p>
          <a:p>
            <a:pPr algn="ctr"/>
            <a:endParaRPr lang="en-GB" sz="2400" b="1" u="sng" dirty="0"/>
          </a:p>
        </p:txBody>
      </p:sp>
      <p:pic>
        <p:nvPicPr>
          <p:cNvPr id="22530" name="Picture 2" descr="http://t1.gstatic.com/images?q=tbn:ANd9GcRBeUZyJCRie0kwSKoISsStUDduoT3rtKaTe0hKlxnr0a0HZqws2Q"/>
          <p:cNvPicPr>
            <a:picLocks noChangeAspect="1" noChangeArrowheads="1"/>
          </p:cNvPicPr>
          <p:nvPr/>
        </p:nvPicPr>
        <p:blipFill>
          <a:blip r:embed="rId3" cstate="print"/>
          <a:srcRect/>
          <a:stretch>
            <a:fillRect/>
          </a:stretch>
        </p:blipFill>
        <p:spPr bwMode="auto">
          <a:xfrm>
            <a:off x="323528" y="2088442"/>
            <a:ext cx="3466476" cy="288873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693319"/>
          </a:xfrm>
          <a:prstGeom prst="rect">
            <a:avLst/>
          </a:prstGeom>
          <a:noFill/>
        </p:spPr>
        <p:txBody>
          <a:bodyPr wrap="square" rtlCol="0">
            <a:spAutoFit/>
          </a:bodyPr>
          <a:lstStyle/>
          <a:p>
            <a:r>
              <a:rPr lang="zh-CN" altLang="zh-CN" dirty="0"/>
              <a:t>当老师们设立延伸任务或延伸问题时，记得要提问学生去开展评价和创作</a:t>
            </a:r>
            <a:r>
              <a:rPr lang="zh-CN" altLang="zh-CN" dirty="0" smtClean="0"/>
              <a:t>。</a:t>
            </a:r>
            <a:endParaRPr lang="en-US" altLang="zh-CN" dirty="0" smtClean="0"/>
          </a:p>
          <a:p>
            <a:endParaRPr lang="zh-CN" altLang="zh-CN" dirty="0"/>
          </a:p>
          <a:p>
            <a:r>
              <a:rPr lang="zh-CN" altLang="zh-CN" dirty="0"/>
              <a:t>它们是布鲁姆分类学里的最高级技能，也是对所研习材料要求最高级的掌握</a:t>
            </a:r>
            <a:r>
              <a:rPr lang="zh-CN" altLang="zh-CN" dirty="0" smtClean="0"/>
              <a:t>。</a:t>
            </a:r>
            <a:endParaRPr lang="en-US" altLang="zh-CN" dirty="0" smtClean="0"/>
          </a:p>
          <a:p>
            <a:endParaRPr lang="zh-CN" altLang="zh-CN" dirty="0"/>
          </a:p>
          <a:p>
            <a:r>
              <a:rPr lang="zh-CN" altLang="zh-CN" dirty="0"/>
              <a:t>另外，如果你计划教学中要包含进阶性活动或混合任务（见幻灯片里的页面），就要基于活动开展评价和创作，作为课堂的结束</a:t>
            </a:r>
            <a:r>
              <a:rPr lang="zh-CN" altLang="zh-CN" dirty="0" smtClean="0"/>
              <a:t>。</a:t>
            </a:r>
            <a:endParaRPr lang="en-US" altLang="zh-CN" dirty="0" smtClean="0"/>
          </a:p>
          <a:p>
            <a:endParaRPr lang="en-US" altLang="zh-CN" dirty="0"/>
          </a:p>
          <a:p>
            <a:r>
              <a:rPr lang="zh-CN" altLang="zh-CN" dirty="0" smtClean="0"/>
              <a:t>随着</a:t>
            </a:r>
            <a:r>
              <a:rPr lang="zh-CN" altLang="zh-CN" dirty="0"/>
              <a:t>课堂开展，要确保所有的细节合起来能让整个获得的挑战等级逐渐递增。</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Evaluate and </a:t>
            </a:r>
            <a:r>
              <a:rPr lang="en-GB" sz="2400" b="1" u="sng" dirty="0" smtClean="0"/>
              <a:t>Create</a:t>
            </a:r>
            <a:r>
              <a:rPr lang="zh-CN" altLang="zh-CN" sz="2400" dirty="0"/>
              <a:t>评价和创造</a:t>
            </a:r>
          </a:p>
          <a:p>
            <a:pPr algn="ctr"/>
            <a:endParaRPr lang="en-GB" sz="2400" b="1" u="sng" dirty="0"/>
          </a:p>
        </p:txBody>
      </p:sp>
      <p:sp>
        <p:nvSpPr>
          <p:cNvPr id="21506" name="AutoShape 2" descr="data:image/jpeg;base64,/9j/4AAQSkZJRgABAQAAAQABAAD/2wCEAAkGBg8QDxAQEBAQDxAQEA8PDg8PEA8QDw8OFhAVFBUQFBUYGyYfFxkjGRQUHy8gJScpLCwsFR4xNTMqNSYrLCkBCQoKDgwOFA8PGikcHyIsLSkqLCktNS0pLC8zLDU1KS0qLC4pNSwpKSwqLjUvKSwsKTAsLC8pLCwpKTUqKiwpKf/AABEIALcBEwMBIgACEQEDEQH/xAAbAAEAAgMBAQAAAAAAAAAAAAAABAUBAgYDB//EAEAQAAEDAgQDBQQHBgUFAAAAAAEAAgMEEQUSITFBUXEGEyJhgTJSkaEUIzNicoKxQlPB0eHwB3OSssIVFiU0VP/EABkBAQEBAQEBAAAAAAAAAAAAAAABAgMEBf/EACkRAQADAAEDAgUEAwAAAAAAAAABAhEDEiExBEETUXGB8BShscEiYXL/2gAMAwEAAhEDEQA/APuKIiAiIgIiICIiAiIgIiICIiAiIgIiICIiAiIgIoOKYxFThpkJu8kMa0XcbbnoP4hZoMYhn0Y7xAXLHCzrc/NHT4d+nryc+aaiIjmIiICIiAiIgIiICIiAiIgIiICIiAiIgIiICIiAiIgIiICIiAiIgIircZxDuwGNPjfex91vF3XgP6IOdxJrqupLrODI7xMOhbYON3243sPQBSsG7PyR1DJnPBDGvAY0EElwtqTwsT8lPoIA0DRWkRCxStqx3nXp/VX6Phx2h6h/p1Wy8ZHCyU82a44j9OBW3meyIiAiIgIiICIiAiIgIiICIiAiIgIiICIiAiIgIiICIiAiIgIiIC4jGKwmtl1Nm92weWjdvVxK7CvrWQxSTSGzImOkeeTWi5/RfGsE7RPqXTSSayPkdI5t9mOfmYB+G1h5NCky3FJms2j2fToKnTfbS/NSWVK5uir7gKwZUhVhaSVOi0w2ovNbmx3yIVbJViyk9m2l8kkn7LR3YPNxsT8AB8UHQoiICIiAiIgIiICIiAiIgIiICIiAiISgItTIOa0M4QeqLwM58loZTzQSlqZBzUUuWMyglNlB0W6g5lLikzDz4qjdERARRPppc8tZazTYuO1+IC9u+sQHW10B8+SDhf8AFzFy2niooz9ZVvGYDcQsIJ+LsvoHL5VSwSxVkbWXzve2KNvvlxDWs+Nvgu9pv/JYrVVXtQ0/1FPyNrgEdfG784XKYs102KZISWiE5A9hIIdYh5BHqF55tM2fcpxV4+CYnz5n7uwqojTymLvI5COMbw4dHDdp8ipcFW4qRgmCRxtHhGg2touqoiwWa1rQePhGi7w+LZzVFQzVLsrPC0HxyHZvkObvJdpR0jImNjYLNaLDmeZPMk6pa3i297pzXsqyIiICIiAiIgIiICIiAiIgwStTKOa85t+u3Ubj++RXldEe5nHJamc+S8bpdDXoZTzWhctbpdQZzJda3WLqja6xdYusXRGbpda3S6DN1lsuU3/srQuXhJIgt4Zg4XHr5HksvvY23sbdeC5+OtdG649RwIV3S1jZG5mnqOIPIornsHxNoYAdHDRwO4cNwfO6j9sseayklIdZ2RwbY2dnIs23neyscd7KsnvJHI6ml3MjdWu83tuL9dD1XP4T2GilDX1UklS5rs7LueyIWPhIYDr+a6zbc7O3FNItE28IVCwYZhJebCQR5z5zPFmj00+C53sDhpIdO/V0jibnfXcr6H2n7HNrY2RulfGxkge5rQ0iS37J5cdfNR8I7Iuga1mcOyi1w0i/nuucUmJe/m9VW9JiPMzs/wBJkQDW3OgCsMIp3WL3aF5zW90cB8Ehw0Cxeb22HAL2nrQ0WC7PmPSuqg1tl7UMmaJh5tC5auri45W6uPyHMrqaH7KP/LZ/tCI90REBERAREQEREBERAREQayMuLfA8jzUR3nuNCPP+SlufZRKiUb+h8x/P++KI1ul1i/qNweYUavxCKCN0sz2xRttme42AubD5kBESbpdcse3scmlHS1dafejiMcPrJJa3wUXEMcxeNrJXU9HC10scbKYySTTzvc6wiD22Y0kX14WTWorNpyHZXWLqDhGMRVULZoibG4cxws+OQaOjeODgdCFMJRltdYutS5a5kG5K1LloXrVz0G75FDmnSSVQah6oxPOFHixB0bszTY/IjkeYUWeQqBJUKo6ut7VRfRZ3SHunCJ+upaSWkC3ncjRedBjbcgsRsF89x176h0NJH7Uz236XsL+W5/Ks45hdVh/dRsn7zvXZImPbcgaC9wdtQuVr5OPfx+ltfji2+f4fTG46OYWTjg5hcRj8sTaSFkbCyUSAyS5ruk8BB13AJ1y7KDhtI6S13OPqVrXmiuxruantAwbvHS+qjRyzVB8ILGcXuGtvILXDcEjbYkAlXjLAWAsEZQhRtjbYdSTuTzK6DDTeGP8AA0fKypao6K3wg/UR9CPg4hVExERAREQEREBERAREQYRLrUlB5ytUCdpViSvCVgKggU89jkOx9k8jy6Fb1lKyWN8UjQ9j2lj2O2c07heFXEsUlbm8Dj4h7J94cuqqS5qnxaXDHNo52TVMR0w6VmQvez/5n5nAd40ba3cLW5KFjvaqCoqsLjic4ObXMdNFIx8ckbtGtD2uH3yuuxXDYqmJ0MzczHbjYtI2c08HA6gqhPZB8hjNTWzT9zpE5kcMEwGwzTAF5NuIIWL1m3aJev03Px8U9V67PfMn5xnf8g7RvbQymuikjY99hVUskjYxWNGz2A7TAbHjsV0VBiDJ4mSszBsjQ5oe0scByLTsVAoMBpKc5ooGNfxlIzynzMjruPxUmrr44m55ZGRt96RzWN+JXR40svWpeqei7T0k8hijmDpLZmtLXsL2+8zMBnHm26sC9B6l60L15F61LkQmVbUPKsCVDqWqipqJVWTSbq1qGhUWPzhkRA9p/hAG9uPy09UmcjXTj455LxWPdP8A8PaDv6qarcPDH9XFf3iP4N/3KHjOIipxGSTeOnHdRcswuC745j8F0wH/AEzCeUuT41En8v8AiuLoaUsjF93eJ3U/0svPWNmIn6vq+ovFOO01/wCY+nv+f7WFZJnYBv4h+hUvA5rOynhxVWzcdVYYeLSu6j9F1t5fMp4dtT7BSmqJRnwhTGhGZeFTsrPBJB3LRcXBfcXFx4zwVbU7Ks4+qsMu1RcnDiMrdnu6HxD5qbF2hePaa13S7T/FXDV+irYceiO+ZnUXHyU2KqY/2XNd0Iv8FFeqIiAiIgIiINCtSt7LGVB5uXi9SSxamNQQJW3VTW0Z3H9V0ToF4SUd0FHS4pc5JfC7ZrzoHeR5FS3Gy1rsHDgbhVgkmg8L2mWIbW+0YPLmPJWJSYQO00lc1zXROeaUD69tK1n00feYX3Dh5NAd1UChxLCmnvmiWYjR1VLDVVLmu4tMjmuLCOWi6mKZsjc0bg5vG27TycNwVV13Z2GSTvmmSnm2dNTPMUj2+6+2jh1F0nfZaTWJ/wAo36Tn9S5rBMQpKmKtfWOjyurXvjfK4scBkaIzEdHBwa0Dw67K1wWtq+9DGCWoo+FRVN7iZg4AX8Uw8y1p8yrOhwOnhcXsjHeHeZ5dJM7rI8l3zW2IYxBAAZpWsJ9lpN5Hnk1gu53oFKV6YyXTn5Y5OSbVjI+ScStS5UhxSqm+wp+6Z++rLs9Wwt8R/MWquw7FK50lSxr4ar6PN3bo3t+jSEZQczHNu218wAcP2d1rYc4pMxMx7eXVF6j1B0VW3tLECG1DZKRx0tUNtGT92Vt2H4qxzhwuCHAi4IIII5ghVlV1TrKo7nPWQPdYxQujc8G+vjva3oPgrXEWWuq2lNmvdbM4ublHG40A+IXHmnKvR6e00v1Qse1db9NqoaaO5hivJI61g4/y0t6lKjDV74fT5GknVztXH9B0ClZladu8+V5uX4nTEdoj81y8kBY8A8dlNpPtj5gKzqaRrxqPMEbg81Xx0sjJsztWEAZhwP3uSszrlHZ19BsFYNCr8O2CsmNRJR6gaKrfuVa1b2tF3EDqqstzEmxF9gd7K6zLVZTKi0giBe7YLEAgucdo2+11d7o6po9KarmHsvcANTmN2ged9AugoJy9gcbE8wCAfOxUGkwi9jLbTVsbfYaeZ94+ZVs1ttlFZRERRERBhLLKIMWSyyiDFkssog1LAvGWka7cKQsIKKq7MtLs8TjFJwc3T0I2I8iocsEzPtWXH72IEt6uZuPS66lLIOROouCHN95puFSVvZuJ8pqInPpqk6GeEi7vJ7HXa8aDcLvKnCY3nNYsf77DlcevA+t1VVWEyt1sJRzZZkn+k+E/JNZxw1aMVjNy/vYwLZqWKASdXRS7n8L/AEVXhVFWiskqYQ9/etyzOq4PokRdYAHIHFziLX0A466rvMoJyg+L3Hgsk/0nf0WHMI3FlJrEzrtX1F6VmkZkxk9o/nNUn/b5l1rJn1PHuh9VSg/5bT4vzEq0jiaxoa1rWtaLBrQGtaPIDQBekgNjltmscua+XNbS9uC4+pinzuOKMmlhvdopLuo2t5yxt+sP5rhacU7FMfhdmZA19XI2+YQAGNlt88p8A6XJVZgWMwj/ANh/dXJMPeNcyIh2ptIRlJubb8PNXNP2moshZAyV8TfDenppHRNHLwjT4Kh7JYzHGJqSfSCMyPhlnaWM7nN7Dw8ab3F+ZHJcLWjqrD6PFwW/T8lun5T9vfP2+zsG2IBGoOxGoI8lmy5NtMZnXwuOWmbe7qkudFSPF9csDge86gNXXU8Tgxoe4PeAA54bkDncTlubLo8OgC3YFnKshqmGvSIAbC34SW/ovcSn3n/63/zUYBbBMNeosNQBfnufjuhctLrLWk6DVVGSVsyEkEmzWjdztAF6MhAOW3eSe43Zv43cOm6taTCLkOlIcR7LQLMZ0H8URCo6Nz/YBY3jK4eM/gH7PU6q6o6BkQs0a8SdSTzJ4qQ1oCyqosoioIiICIiAiIgIiICIiAiIgLCyiDCWREEWsw+OUWexrh5gadFT1GBSs+xkzN/dzXe3oHe0PiV0SwQg42WUMNpmOgPvHxxH8429QFuYzYEWIOzmm4PQhdXLA1wsQD1VPUdm2gl0LnQOO+T2D1adD8E1MctiHZummdnLO7l4TwOMMw/M3f1uo9P2ViDxJPJLWSN9h1U4PbGPusADb+drq/nimj+1izj95Bv1MZ/gStIi14JjcH23A0c3q06hEaWSy2LViyYa1slltZLIrFksvSOIuNgLle8bADlYO9k42+zYfvHifIKDyZBpmcQxvvHieQHEqbS0b5PZBij4uP2rx/xHzUykwjUPlOd/Dg1vk0cFaNZZFR6ShZGLNAClIioLKIgIiICIiAiIgIiICIiAiIgIiICIiAiIgwiyiDCwQsog0cwFVtdgEMupblcNntu146Eaq1RBy0+GVMe2WpZyf4ZQPJw0PqPVRG1EZOUkxP8AcmGUk/dds70K7MtUWqw2OUEPY1wPMAqJjnHU7hwK2NOGjNIcgOw3c7ya3irFnZ0sP1M0sQ90Ou30Dr29FJpsFY05nEyP4vecxTTFfT0UkuljDF7oP1jx948OgVzS0TIwA0AAclIa2yymKWRFlUYWURAREQEREBERAREQEREBERAREQEREBERAREQEREBERAWERAREQEREGUREBERAREQEREBERAREQEREH//2Q=="/>
          <p:cNvSpPr>
            <a:spLocks noChangeAspect="1" noChangeArrowheads="1"/>
          </p:cNvSpPr>
          <p:nvPr/>
        </p:nvSpPr>
        <p:spPr bwMode="auto">
          <a:xfrm>
            <a:off x="63500" y="-639763"/>
            <a:ext cx="2019300" cy="1343026"/>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1508" name="Picture 4" descr="http://t3.gstatic.com/images?q=tbn:ANd9GcQ9BPqjUQS1yZHWqD_ACnJ2qgbFnPzFvKFmid-W7q2El-LM_Ko2xQ"/>
          <p:cNvPicPr>
            <a:picLocks noChangeAspect="1" noChangeArrowheads="1"/>
          </p:cNvPicPr>
          <p:nvPr/>
        </p:nvPicPr>
        <p:blipFill>
          <a:blip r:embed="rId3" cstate="print"/>
          <a:srcRect/>
          <a:stretch>
            <a:fillRect/>
          </a:stretch>
        </p:blipFill>
        <p:spPr bwMode="auto">
          <a:xfrm>
            <a:off x="539552" y="1268760"/>
            <a:ext cx="2466975" cy="1847851"/>
          </a:xfrm>
          <a:prstGeom prst="rect">
            <a:avLst/>
          </a:prstGeom>
          <a:noFill/>
        </p:spPr>
      </p:pic>
      <p:sp>
        <p:nvSpPr>
          <p:cNvPr id="21510" name="AutoShape 6" descr="data:image/jpeg;base64,/9j/4AAQSkZJRgABAQAAAQABAAD/2wCEAAkGBhQRERUTEhQVFRQVGRsYGBYXGBcYGhodHhwaGBoYHhoYHSceHBwjGhcdIDEgIycpLiwtGR4xNTAqNSgrLCkBCQoKDgwOGg8PGi0hHyMsKy0uMCw0NTIpNTUyMi4pMiw0KTIyLDIsMCw0MzQsKikqKSowKTMxLTYwKjAvNSwsKf/AABEIALgBEgMBIgACEQEDEQH/xAAbAAEAAwEBAQEAAAAAAAAAAAAABAUGAwcCAf/EADwQAAIBAgQEBAMHBAEDBQEAAAECEQADBBIhMQUGQVETImFxMoGRFCNCobHB0QdSYvDhFTPxQ3KSouIk/8QAGwEBAAMBAQEBAAAAAAAAAAAAAAMEBQIBBgf/xAA1EQABAwIFAQYGAgEEAwAAAAABAAIRAyEEEjFBUWEFEyJxgfAykaGxweHR8RQGI0JSJGKS/9oADAMBAAIRAxEAPwD3GlKURKUpREpSlESlKURKV+MYE1ieJ8+MrnwwMiyCd9QJj5+n7VXr4htGJvPCLau4AJJgDUmqLE85WVOgZgPxaAfnWd4/zY97DQiHPlL5dZP9ojffp1jSsc+EPgrbxTsxu3FKwCSp3g9h6e9UKuNLz/tOAAIB3PWB03WjQw7MuZ4JkEjYep6lexcN47av/CYMTlO/uO49qoOYOcvDzrahnQBigMNlJgv7DfToaxmBupaLW7VyXXXLO3QiY0BmD710Yhry31tLDILjX8znZIYAaBSF2kayDGtV6uLfU8F7SZFp0I1IIBE6X4sj8MKfiG/rHOi0uA54JueEZNzIHK9NQWyhj+KCDr7VX2uYne61y3dRxHlAMsGnXN2WdPbaqvCY9ioxCMLdqPOGVM5IGxYwXLQCNR20iuHD7C2rbXSVY+ZzcG5HxH5abTVKu5wFyZbECZMzcbRECLkwbSCuqOGFZ3A3PRbW9zm3lhQojzTr7Edu9QLXNF4wRcmJnaD7+1YvhXLeI4q3iXCyWfw2wYEdz3NXq8qJgGKIfiAJHQevvVrFU8TTomtUqwbWGm3v5qzh34d9XumU7cn1WowHNziBcAYaydj8uhqz4hzRbt2vEUgiCTMjKBvP8V5Lw6/jbua+qhrOYwkR5QYnNvMVa4rGnwjdRTcOUgW4GvdWn2j5V4+tjMPTDHmc0QeOk8+fnKiqUaFfM6jYjb376L0DgnNiYjLqPPOVhsY6a7GrV+J2wSC22+9ea8I4iEwpxV5TaVAYRR5QukQI1YnYiN4qrtczcRxE3LOHRbfQNmJI9wRr7VzTx+MILGNHhJBc4/IbAny1VNtFgALzrwvY7OJV/hYH/e1da855c4+90xcU2ryawDoRtI7j0NbTh3GVe0GuEK40ZZmCP2139a0cL2hnL2Vxkc3WTaOZ96hR1KOWC24KsqVys4lX+Eg11rSa9rxmaZHRQRCUpSukSlKURKUpREpSlESlKURKUpREpSlESlKURQuJ8WSwsudeiiJPrBqhs8/22fLlBiZhwWA6eWs7/UjE3GLqhI1RAewYjN+u/rWZfhmHtKgQgXMwAIbzE9Tv03rHqYiq6pDXQM2UWm43PA8lqMoU205IkxmN4t06r1HivNVsIoWSLpCAwdz0ivNL3mvXQtwMUeMhXRdw5EDcz8Qg766A193sXcTEoEdlBSXCtodQPh6e/autnDIhYqoBYkn1J1J+tZ1Ws93+5UOotERrfbpyZ6aK3S7NbUcWjQG/OkqJhMawvZLaE2UlWY75iZJnt0/nSuvD7VxbhY386kkFToANwI6EfzUqqjF8Itqt1zmMy3t/xXjKlNxIiJEGRJJ52gq7/hPpMAaS6DOsW+sr9ueFhlZU8ztmzN2BMkHsf4qtwmPa0AtpmUdgd9t1J12HTWK5cQwi2GCoPKSh17MJk/OKuuXf6eLewxxN24AdSWJiI9elajMO55cHOnmd46KQ1sNhaFJ3c5i6/lN9eT+CuWGxjYllD3fKmoXo0ROnWMsx6GrjFcUtWrQe46hG0BjRp7AelYtm8IllOoYFdt+pg994rW2OHLiTh/EbxArkM2XKPNpMehgVSr0GvfTY6wmLdb8e+FxWDaGd9IaiYPQlp6xafyrrgfM8WwuGuJlAiAAY+uo+dUac0vexBXw3Zc5U3SeoMTEbT61qOLf08SyPHseVk1PqOoPpFUeP4kmGtkx8R0UDVmP+6mvMRQ7up3dQuqZh4b6H3v8ARUaFbOzPTAZB8Vtvey1fJmJs2bPguQsExOxBM7+lUXNWBVWurazMGIIFpgDJIBGbYDv6TVFZ4rij5jhTk9G1A+mv5VN4ww8JsylhuVDBDAMkzI2rzE1cS1jKVZouRfy9fyEoUqBc6pRcbA2819NaGIwItZsxttbZ0/tUN8PqAFJn0NWl7mHD4aUuuLeTYEHUdCsDX2FVmBuPhrdhkACMQblsZSx3UQSdDP6V+X+PYO6iviLeT7woquNdGylvLplHXXSq+JoNBdQqNJaXZgWQTJGhHuFUZmgPbxF/5Vpy7iRiE8fKVl3yTochMgGoNjGG/ZxAwTMt0XDPig5gZWTDSQNGUTt6dOdzmVLq3LWGlEtx/wD0LoiqAC7LKkFhtlPxdDUK1icOmHFy3bvZ2uG0WD+Hc8yhzcGh3KkgE6S2tQupvr1C/IR8IaDfTTNprxP75LgxuWZ1n9LVYDEXbCWc7BrwKl48uZdQ5y6dCvQSVmtnguK27uinzf2nQ15XiOGrZS7cuPdUYlf+4wJe3MwpIByAZlAloO9duHYv7McOttjcW20s5OpUg6DWDM7a6RV3sypWa/uqYzNLjoDFxJg6AA2hZ2JrMp+KoQB1K9apVfwzjtrEaI3m6qdD9DVhX05BFio2Pa8ZmGR0SlKV4u0pSlESlKURKUpREpSlESlKq+L8Sy+RZkxJHQGq2JxLMPTNR/8AfRdsYXmApGN4tbtfEf8AjtJ6VXNzG2fKLfSZkkbxHvWf4vxm1hkL3n031Mn2HpWZTnXFX9cLg2ZOjuSoPtpXyru0sdiSXUfC297D5k7+S0m4ekweK597BXnGFN03L7QkSCpBIaDAbv6etZbidsWbouHCsbjRlbSCImZE6jaDrVpa5wuoQuMwjW1P4084+akT9CaubwtOBicxuIFlQske4A1LTp6VAMTiKFTNiQS13/U2Pq2xPmrTXMc3IyJGkiY+ayfDblwj75MrjXNA1mfTpFfHHMa9tFW0JuXGCr6dZrpi+K3fHAvWriC5OVmjboIG3bpuKmIozIxE5GDD/fUGr80++DyIYfW397LWYajsMQx0vAievvdQ8Lylj7a+KXZ+pRogjt6fKpZAYQRoRsfXpWyxnO6eFlt22zER5ogeum9YfHY5bKG45gD6n0HrU+OdRe5oo69PooOzWYhjXGuTHX6qhxrm9dbwlJFsZWkdjEd9Kjf9VWMuXXqNfXXLtpHbrWg4LxT7rFmwuQ5QwLLrJ+PQ7Egz8qruIY6xctKRbK4ifMRAQjvvOvbvWiA0UxJIMb7/ALTDGs+oW5Q5odltILR6RbpzKqMPcN9xMraBBdoPvEddRvWzxZOGZTJe1dC+G0+RQdTP++lZZeKfc+AoSAcxI+LrAOu38V1vcwNcw6YaVy22kH8XaD6Ca4q91UYWEdesqZuBxDqjajiJmCBplGgA+a9Dw/ObXbBtqyuslM+s6aEevvVbh8Aj4m1cukeHbDaHuYgx10/SsDbvGytsq7fd5jl/DJ6x6/vVrgmxgWyPLqjABiZcnWd5kelVhQxAqioxwdlsJ9fJUa7KVOl3dRpYXSYGtovvbX0C9K45zTaS0y2V0Cks0awN8q7/ADrz8FMXdJYIyWjK3IcBlIBZSdhG/qR71CTAligxGI8qoV8kkkE6qSNTtse1XPFcMiW7tm0y62/LDyWEAt5dtBpPyrzEU6kd498umBGgB3UVIBnhFMhsE+IfFGyhNxl2AZGt2bPwo90F3uAdQo6e9dLWMJA8bw7lp5TxrYylcx1DKdgSNxVny1ywuLvy3wLbTIOwAgj5MDNd+cuX7eCR8h0dIy/5SMv5zXpwbO6FQbkedzGusj5dFEMW/vCw9fLSdOD8+q4qLiI1vDFVvFl8oAJKz5h5h5oUgnTTWpL8QS2GzZWezlL+FbBAZjkRhLAEpmMgCPN6TVZiGuLctMrZSg8zMwyCFEhgPNq0aDepf/VrNu0ctlbouSnkLKCwyNDA6oSQTpsAIqlTLniSMxcRpEnaCT0Egc3UGNpik8xYAbrueHWRh7zvcF0XiGAeVbxFkEwxmQHG01R4PhrtfZnuAAyqW80KFjQ6bHrMTNd+LE4hlLkhLZlUQeUamDsYaDBjfQmon2dPFDGc7GVK65oj9t6+owNCpQY51XUmdrCIExA2vovicbiqeIqxTMjKRoTfW3nyJhSuEXhhzCXSXTXfUR3/AHFew8G4h49i3dH41BrxFmWzcKJbZmc53JGwYyY6HXp6Qa2nJvHGtvbtM0ggAydJgQdYgkzp0mKle8ucG02yORcfNXMDLMz6hjNEZoBJi9rfyvR6UpXi1UpSlESlKURKUpREpSlEXzcfKCT0rI3MUCGu5swPm9NNNPpWm4ncK2nIEmDp3rIYiWw7eXISvw6SOsaaTXyv+onuhjNj5fbW3Kv4JoLli+H4QY/E3MRf81mw2VEOzP1JHUDaPb1pd5nxWJuFMEgFtTHiETMf2jaKkcAsE8Ouovx/efUj+a3XIHA7drCWyANVBmpcFhKVas8VBIpwGjbzjrqpMRVcxoLbF0z/AB6LG2MVi7WmNtq9ptCwWCvqQNCPz/SpfC1+zYk2Qfu7ozL79x9IPfymvS8XhFdCrAEEV5hxVcuLwdtTJDH/AOIH/wCa87SwtKj4WCA8OkbWEh0bQucO9zwc22h/HquXNWEdVa+14N4cslmFUR1Ekkkx1qj4XxC4VJvqtsHVNdxrprvAH51dc4YrDLK3bDs5AK3PDJSRt5wazHGeNnEBVgBUEKoG2g3jfYxVfs2iKuHOcGdjFo96raoVKmcZSMo1HWLDz45hWOC4/auhirRlE+YZR8id6or/ABm7iLZQ20GdhBzfCJkHXr618Jk0RlBURI6dNuxirXjWJwz27fgBwy6QQAI9wda02YajTl29on9cqx/5FV4pkeEyCW7TyDMRuJ9VTYnHeErDMcp0IB+KNtOtVjI1z4yR2XaO3vU21iUYiIJU7EdR71ouIXbGKtDKotYhBt+F/QHofQ1OwA62dtwp8S6oyMvipRDiPinSTGvX+lHx3K6YfDWb9syt7+JqLa5btnBXMU5hvEKqOpYnQfqfYV+2eLk4b7M34XzpPTQh19NYP1qJjOLE4a1ZXXKzNHd22+QX9TU4d4i4bgLMdQilTpONmucZ6CD9ZUCxdYPlUM6ga9cvz/arS3i2Z1bMfKNDOogeUCdq+8HjBh7JRIzNrcuHf2E7D1/SoNrEBvhMjvUDoB8F414WpR7yowjEkNzHwj/lHHruFMtq9x2KuqqgmDEsanYDGMjnLJCjMQpWTH4ddgTHvVNbQouj6mZkTqes0sEgkmTMZjtPbb2/KndtcIMERFvyoMRVc5rgcwJIPi0Gtm+em32nZ4O7BDWbnhkkDKNVzkTCnfT9q54rFAnxLjm8yr4igbQDDMO7DsayOGtBroLEqoIEhiInc/KtRw7gaWHLIWmMup6bif1+dUK1A02ZnP8Apf8A+vLdVmNDqwY1tuZ4/wDXodhZRMFbe6WvXB5bgAUBQHhGzIzdC2nsR8qmY7iBDhTmbxGFx3YKuwyquUGBE6zXPEcyWUuG2SxI0YhSQD2JFTrlpXXMAGlSAe4PSe1eU63dVGPeyBt9I+w87WUGK7OZiqVSmypLiIPTmw+iqTwo3bpd75thAMokjXqYG8nX5+lSb/E0sOhcMcxYDKASARq0bx6etRMNYvWkzXX8iiSApZxsABGkzG/cmetSMFjLGa3de2wYhhLEGACBLAHSSSZHrNbmIxlFzXU7nNYx8/cSvjaHY+KL2GrlaGabE7enrH5V6mIt+Ig8S2Ha20IxIbzgFD/j7Eg61n1JD3HBcsvlNrQFWXSPQkj/AM1aY25bVrua6ieMVd1yFrkLAGQgbGOu2vvVTjrqYi4XKMqMSzLAmRsSZ3gA/WuOwq9RjckeGJva/nadTzpO4UvauEaImxBjm2v4tEar2XlTHG7hbbMZbKA3v61cV5PyPxdrWIRPw3JkT8wYr1ir9Roa6ApKLy9slKUpUalSlKURKUpREpSlEXHGW8yMBuQaxuEcgZbzhnZiIiIifLHeOvWtxWH5owQw18YlFDu4KlB8RGh8vroPlNZHa2BOLo+D4hcdenRT0a7aJl5gKhvWWwV1mVS1pzJA9d49QdY6yR2rRcu8zWwkWmR03yzDL3EHUexFRbWOBtoHIuG42XyjTU7EHYKNDOtVuN5Pwl5yCCHEE5TBAMxuDvBr5mjjTTd4yWPFiQJBAtdpjTSVpOaKgkQ5pv8AsHqr/mHnu1ZtnMwT0kFj6ACsxwG0z3Gx2JHh5hksoxjKh/EZ2LaADtPevvC8v4HChbwUNmYBbjnPBOgOug16xpTj/MHg3fAvWxct3l8sESDoCrqTsZnNXlbEPxLoZLnEESYFhqGjbreSu2Uw0RED3uq7m3FYoHwAbTpc1UgFXHcETB0O9ZIKVDE9Om1ajgXCPAcXJ1EhQSWVVP4Rm7VIxXB1uFmb4j20+v6VrUK2GwtMMBk7kDX+CFo4YVg4h9mzzoRO1pB48ljsxifQafLvv86jJbCIe8Enr3NXtvlYsR9oeFM6DvuB7mNKqsTbtAlbQIU/3RPaYG29aRc1zMzXAzx/Kt4WqX1w3I6GyZJgXEfDexiwkx9vvheIwgw4S7Zdn3zKV3+dQ7zBT93my9nj9RTC8Im2Ge9l3ARfi002H71xuWUTUy3YEyT8qne4mxIPRU8LSawmpTa5gGriYH5n5K+5V4AmMuOXuG3kE6QWJMiQDpHl1PqO81S4q2LNxkEMysyhvwmDEjtPauWHvMXE+UwYCkgge411+lfFnEEDUZlmIgadKgymVfa+HF5f4SLW0iJPRfdu3mM3Zf8AxBgfpVpieMA21tJZtouYaiS31P8AFQrGCsndTHoYI+tT8RwXDIguWrpZp/7ZDAj1PSPnU2aWkB0dIhUxRLa7XOpFxJEOzZh5qPYspnJuExlgR0Pc1ye2VJB3/KO/tUnh9uwbga8WyjTyw0H2mrTjF61eyZLZUKsGYOs76eleZmtYJN/JdmhWq4l4pshpkkl1t4O8eV+qogpPlGrHaK2OAxAYEZSpUwQfYa1QYa+EYFGUNqNCpP8ANd7nE72YMbnlBltASRsR9Kq4loqsy6H6KduHq03940hzdLXM73459LLV8r8Hwdu3c8c+Ysx2JJBMjYb1DFoKITQCcoPQToKq7HM1tmYEMqDa4whT+/5dK4PffF2irKbSmGD5vKVkaFuhOunpVes6tVDW1RlAi/v7BU6DcNQLn0TmJm3lt08yvhEcor3LsNbZwxUHVjAERoYEjoNQKltfBIykAmCkoBkXUETG5I9tJ0muwwSWiqIyK0gFWYeZZkgg69vpXHxbxYKLKq5lVJJLQJ1yjaS0g+hrpsVHZWX40Gt9D+Jt9aT3FgzPtzqdLa/zF1ZcIwZe8niqWy2spYxDPvlLCdR1n/zaY+7hEf7w21bTy6kgbkGJ371xw63LWGCzF1ytsuHz6ndyIgNE6eg3rrgcBc8yYW0MqmCxEliNySdyTVOkcTiXd3TcQGz8Jj1m/oIO+irV+6HicJnm/wBFI4FhMOlz7Rai4NZKsW66AbkV6LhsQrrKmR/uleY+CUbxQnh3FYLdUaBwesd+oNaTgfEPCxIsyMt1SQoB+Jd2J9Qfyq5gcVWZX/x6xJmYnUEXIJ35B6jTRVq1JhZnYI+y19KUr6FUUpSlESlKURKUpRErAcexBbFPJ1UoF1IaNoXpBkzvvsYrf1kecOSRiznRilwaSpIP1FdNdBVTF4c12ZQYIMrEcT4XddkFpwlyyZYghSoGYCP7yZJ9u2wjPjcTYuuftNpndR8dswR+BpQQNzJmNBX1xHl5cLZe097I91wrXSpZmHxG3mXWD6+tSMNhUtIr5ldbalVLaAgkEAlo2YnQ9DXz2LfTr1SXgZQcvw30/wCxEa2j1U+DY7DUwwOVcuCx91Th/EQISSAEWYJJkEyY3NS+GcCSwpLQ7gybjHMTA7nWBXSyt60jXC+dmYEEGYzeVl8piCCPQa96/eNqxwtwGMxWDHrofyqpWe3KKNPKCXQS30/m87rfwBLi6o+TA9FV2buKx7kYcm1YH4xozes9B7VY4XkjEDW1i2ZwJy58/wD9TINaNsAMPhLNtBAYS3rppUIXihzAwV1B9RViviaWEqdw2mCBEzqV3RoVMUzvnPIJ0jQKuFpn+7xCZblshtJAPZh1+VZDH3rQLkAyHYZjuRtGXeZn6CvVOKOt+yl8AZg7IT3H+x9Kx9zh/wBoxio1ryorEMSIftsOh/WpWUxRxRosPhcJidPRSU8RNAYh4Bcw2/FxxPkshdunKCgzExHYT1NWWK4B9ktB7xzX7vwg/hXq0dOw/wCKhX7dzxGAtaKTn6Ae1c8aWunW4SQoXzHNAGwHUCrbT3QIiJ3WpVZ/nOa8PzBmrRpOtjuv3BYEm22I/DmCL+etd7vCow4vAaZ2Vvrof2+lXGL4nY+wWsPaDB1YFpAjQHYg66mv3hfGrSYO9h7qMzOSViIGm5JMjX0rsuZmIm0Ks2liRSZUyHNnJI6ER8l8cL4QmMssVYW8RaWWkgBlH4tdNOv/ADVDcuhBLED1/iucZAT8TAbD+Kl4LBMXtG9aJBYQBJBB/eK4vWi2mp3ViW9nB8Pu4EtafhEa3+wsvvC4ez4S5fjB83+QMwwj21nuK74fhP2hnLkixZALR+InWPzAjvWj5w5YXCG09vRbgM/ITHvrXTlzCC7hMVbX4zDR1gR+4rsT3pBuQLKq4sOAY5oysc/xxx56kefkqCzYw0gNYhOpBlh67Qam8a5e+zhSrZ7NwSrenaqS/jcpK5XL7Zcp399q1HFMSUwOGsP/ANwedh/aNYHzJ/KuCXmm7vfRWWNwzMbSGCOs5oMiOvvhOBXEbDvbZEJDAKTuARIMdQDNc05fGKuQ1xBZHwBT5Z6k9JmqvgTHxWlmIkDykBVBB1bvE1Y4LgdrD2A5cq4nMBOkGN/XpUGcipmc4CAIBvM8bz89VmYxjMz2MaYLnSdIj6R8tBuu/wD0K212416dEUA92WVOu2wBmo+E4wrubdpXi2src3LFdSonuBUdr8rPhswvMVZSxBAUBliBvrPyq3sY2yLJUKqZNSW8pEyIJ21mJqGqIpy8Hw/DGk9dd7XgfNRUzL4YR4vinWOn3tJU7h2J+0WSBIuIQYK5QrD4QT+Ikaz61peA8xW7alWUq0kkdZ679PWsZwTgd02luWAqOD8LkuhjYtl3I3BA/Wp+Ix16zaQ38O7tkMlFFyCp8ztEBVIMge/as01DhKxFFwM7AiROoIvx6c3vCS2qPHaPfT7Kz4rjftN2VEWwQzt002Wep6ntUAcTC8QtFnKogadQRmaIOmvwj5TVLi+dwVBtqyyWyKwALKF1GWY3OkkdBVTicX4zG5bRRdMEodMgfSdDG4GnSR7Vsdl4Co+v/kYrwgAwNTJ1J9NoG2gF8fHdoNaBRoXMwTt5fOxP3Nl78jAgEag9a/aqOVbbLhbavqyqBVvWyukpSlESlKURKUpREpSlEXnvO2EQXZvaW2IYN/ayzrtJkafOs9e4Vmuu11kW2VNsKGWAs6H3FwA7b16txXhSYhCjiQaxF3+liyQrHKZ0npM/rWdWwRc8uY6J139RcQev7n2VkOJwyKlv4SczvlOpWR5QYMgz7zVjgnVreRrouE5hJ0Y9Yg66A/Sq3jvC3tk2bLZcjQT1y67fOoHw4iyVAuXlBkaCZEE6ag9jVvG9jB2FzNcS4eKbXJ2nbb5aKv2d2s6nisjgMpJbF5EbkL0Nl+04ZbQfJftaKTHmA2idDpuKzr8t45zlvOiW+rARI+ZrjgOLOSwvoLWv3akklhBkbQTpsO9fFzmi34Bu7MMwW2/lYsNlj19KxDiKwIFWjmeIE/bb8r6MUaRH+3WytM29laHEXVW2lm38Cdf7j3rLYXFXhdVrgW47OyJ4ZIAQEBzodTqBB7GuF65cx7Wra23tQQ7XC0RoRAI6a7mKuPsDWbIs2boTIxIffMuuZZg5SCd/aon06jT31eJcYg2gXEgiTGkxtryvH4ikGijS0G/PoVyuYF7ouKCgRiQjoRDRsDB82ogjeqJOUsmD+1MZdm0/OY7xVziTaS5bc3Ea4iwLVoT55JLwNBuCdtRVeca6kWEl1t6uTMa6wFmJjrU+FqOghomR5aTNzzbSxJsNV1TJ8L3OhrXTze0Wt99N1S2+GXFt+LcaJJ8h6D5bV0wfA7zWDiTLJJERsJ3q0CuGZnJyBpAYDUdI/atByxzIi2WtsCbdwHKGjMH1JER/PTvVplRp+MWI1Gn9/NW6lauwA03mWuJh2p0HOny3hZPhvLatbXLKuR5ifX4dDuKkpxgE5bVq7dCyuYtA7eXc6RoanX7+IN/w8OoK21DOCCZJ1gE6jSrPB8ftYWAEWbktlKTGup0IjWqwLqjw+sCWu+HL+Yvoq76mSn3dFwBabz14nqody+2LsMhzjLtbc6A7rB6Df13qkw+Pu2LpIzWinwvqMw1BIB/CY61ccX4nfu3xawsZyA7tlBEH4VA9tfpTG4ZHyG8nxeVwAfiEj4tgARoPU1zRa/O0mQxxhs6j+1ZZjxhmPFiQJeIsf6UHE80NGdjbBP4wiz+Wn5VV3MWbtwpGfMPM0z3kH5DvVncwOGsQz5U3UZjI19DuY6gVIS1at22KBcjCZGszEGRvvHzrafgH5SS6SFg0v9YUM4ZRo921xAzAa8jTe0cKFgwqWsnhwpiU3J9/pUhcetyExE/dkuWUZV0MBCN20PT09ahX28MfAwAAgH4R6zufpUu3bkBSMytLs2kEyI9dpqPD9nVcS7NcRoTt9/XrGq8xvatDCty2M6gb/bpG8TYK6xnGbCsLghQmRsurb6CRA0IaKh3sT9svrby/dl4uBUVgRuCD0g6/nrtVV/045FBy5swLHuAxP6RVpY4x4SXF8MKq6i4CVadDoR9J7mrFbsOuGOdmzG5G1419+izmdv0HHKG5dp1tOnr/AGrXiK38Xi2wtq61ixYVc7JozsQD+GNACBGg39KlcPwN7C31stea/ZuAgi5qRuJ1JO+hExBrlh7wvzdw7i1fdQxVspIjygkdiIGvpXbh+EfDl8Xj8QrFQBoIVBOmijqT0B1r4t2WnT7p0AZYLI8efSdJ13lagObxC/XaFQcwYZExbIjJ5Bm8MRIDDRQTqD1idAQe1QVlTGniPlUKIJGokk7xC9ak4vjBxZuMLDfeFlWFUKwkBLjyMwYAdK3fLPIVu3luEDNAr63A1avcNZVbBAA11tr7+6xH4Jpql4NpmI6zr59J6rX8OP3STvAqTXyiwIFfVWVeSlKURKUpREpSlESlKURKUpRFieceRTiG8Sy5R+sGJ9+9Q+UP6eGxcN28S7nqxk/nXoVK9zGIlc5RMxdZHnrh1sWA2Vc2YRI/T1rza07s9zxLahFPkY6k+uvcdRtXsnMPCvtFlkmDuD69K8nx3LXEFYqCuURrlEmO86a9alZUDWwsjHYKrXqZmRpF5teZCnY/iTJbtLkDXX8iWyMgJAl2f/Fd5+m9VacXd2yjEWnaYKmwRaJ/tFyc2vc1O4rZGa1cOiZLlomCMmeIaDqBIirvhnB8Hbwg8QjMF19/Q7R618fh6dKvmqYh0OM6xyRF+LWEG/ktoWELNXrSt9+lo+JmIuLrIYfFmfYAaAaag1FtXLouOWIKKxI0HwwCNQJ0/WpmNGbD33jS8xKZlJ0yhFO4gmJBNVwzZRbcSpyiVIQKBpr3M6xtVjB0atWm4tbmDbcxofpcflX8LjaVId1UflJMi8T0+3PkuYuDKIL3Q7zLSoSNevofnX7i8WFtoUVgWaQpU6wQD5l+HTWRrpU/h+H8UDwkuXFYt5gDlUrtJ/yn519YDDMWtvctkXLjEJbdmVEyAZmI/uMwB+s16ajJymbG9x9rcXsNOq031O7GYESRAi8et+bXOvRX3LWOS1ca9lzC4gGxHmXQfFrB7+lZ7HcbstiIW34rrIZljKsmSvrr9O9fWI4kLJUohYXGcEKZ1TKNNzkAM6djvVhw/EWcJnbw1AJZjnB6HU7jedBUVOplc1tYnKJyxrxePlZcuaKjS6iBmMZp+e6lcscTsrdN/KTpkYRDAjbQ6dfpFUfM/E5xKAKurFyDmGUE7/29d+4NdcVxh7zXBg7XiOMxY2wMqmBlbswMxEzoavuEcjW7RzuxuF184IgCdcqgE5VE7TUf+azDPaapOVpJaP8Al68dJ1VfFsZUpOY2MzxDiNPfKzKYGzdvJdu+ZApHlg7mZHT0+lc+JXVtIwt5VGuRWI7ydOpjpWix/JJS2zYd3Lgnw7RIFvKT8JnciSc0jpWZxHK2ItQ99xce2YUaRLazMTGn5V9Nge1MLjHxSPiNo32vC+Hq9mYmkwNqEd2ySPr7Pmuxx3jBGlCFXKxA1PaekioD4skHJlS2uhc6AR0A/wBHvXXGOVssYCtGoG0+8CelfXCeWjjMQlj/ANK2oYjuT3+n5mvp6zxh6dhYKlh6ZxNSSbn8b9TsoNnH22MLfBPqsD66frUw348twAj11+fqJ76ivTV/pjhvDylRMVgePcEOFuNZOoWCv/tOkfSRVbDYs1HEEQeiu4vBCm0GZExfUdQfwq/FA5tbxQucqZPKSDEgkakdew+danCf0yu3nV8Rde4BEBmJEDbT51l8Ozm0pQKWGnmmNDBOmvSvYORsYbmDTMczLKk+o0iq3aNBgeKoFzv+1N2TVJa6kdveil4Dl21bQLlGlWirAgV+0rOWylKUoiUpSiJSlKIlKUoiUpSiJSlKIlKUoiV8tbB6V9Uoi805o4fcwjs62/EsvJKiJBMd91/x9azFzmDCLtbedYXw23G2hOXWvb71kOIYSKqLnKGHJnIJ9qz6vZ9Ko8vu0nWDE+a9leRNjLuIY3Wtm3ZXQZvi7ySNIGwHSd64i0bbXLly4cnY7KP97b17Vd5ftG2beUQRWGvf0gQ3JzEpM5ZMa+la+DqMwlIUmNsLj98rOxOC79+bNEiDaetuFR4HDJibVp1svesrZKrattlNu9mYlmEjcRDH13rpiMdda4mHCJf8O2PGJlvvOwZTuFgE9TM1rcd/Ti2ygIcpiDGn6VZ8scoJhBoBJrFb2e3vMzzIuQL79Z+wE2JWqKhAgLHW2a3ZzG2FZQ0InQKC2VZ6tG+u5qDwjFXMVbYYiyFVogSWBDT/AHyQwgGRp6CBWm5ytPh7huC2z2mgkJoykfiHTbp/zOOxfNxYZMNZutcIgG4oVUncwNz/ALNZFfA1A97W05LjLXTp7/a0addsNJdEC45V/wAvX8Ph8E+It6qqsXA0krOnXXUCZI1qhwXLV/iJ8fFXWXNqqKSFQHYAfvua1NrD3cTw827qhbj2ysDYkaA+kkbetL/GVwiW2uI/hMgEqslWGhBA1/iKq0DVjEVKYmsHRyQNLc8aKB2WWg/CqbCcpXcG+fD3WJGuQklbgG6kHr67jcVJ52UHDeIiXPvChd03VBrLdgBpIG9fmB5n+2Yy0LCOLNrMWdhlzEiIA3gDvvPprN5vfLhGRbiWyYBUgMWVjlKqJkfFuAdjUj6lVlTDVagiqTfaRNpAUbmNc17R8MLDWMly0VXPl1ALZpPrLanfer7kfjiYe/mu6SuVyNY7NHUfz6VS4m21lyXf7tF0AG/uepHb1r8e2GgjRiJAOjDvtqPXcV+otdTxVKWmR0XxAL8LVg2g2Oo9efRex4jnPCIubxg3ZVksfl0+cV5TzPxw4i690iCxAC7wB8K+/U/OoBs3Nv1b+Fmvk2xbDOZcoNljTqYE7xrrqaUcK2jJH1UlfGurQCQeAJ16kr5v20S0qXA5XSSobQ7ycuo1Nesf02sZcGmkTrFeW8OwT4q8bdm4zI0MwjRRp5QdxPUV7lwnBi1aVQIgVnY6sKj4G3vVanZtB1OmXO1PvTYqZSlKz1qJSlKIlKUoiUpSiJSlKIlKUoiUpSiJSlKIlKUoiUpSiJSlKIlKUoi53rAcQwkVAtcu2VbMEAPtVnSiLEcfwzYO8cRFx7TKQUU7GQcwUmJ0j51HscYsX7NtnKp4xC+GzAnOZhDH4tK3d6wHEMARXnXOnLtqxcW7btZrjdtxqBmHqJmelYfaPZzHE4hji1/IMTt0jqVMyqWiDcKUOJYWw7WQ1tLiqGKHQkHbWNSewk1jOLcWOJy3rlkWbiwgYfeGCCxGYRAnbfc965shRGJm6EFw+I7h2DAwqSNgw6eppwfh+KaGt2lW0q6W9WB6ySdZB1FVcH2c0tdWzF1QRqfnzrwdLeahq16rqgYGjJ7/AFtzfn8vWSWVQ41aCD5swkADQGBqdDqCBXPBcIvXWuYhVD5C1tNI0B7jepa4a+TktWfDZjq5ZmKzuVnY+tencm8AGGw4tke81tYEVqLi42042339LlR1KTKnxCV483CMSiW7eRywYMWzdJJynSTvU/hvJ2KxDOxHhZoDBZ1A03PWNNIr21sCh/CPpXRLIGwArTOIqkQSom4Si1xcG3P9rP8ALXKdvDKCBDQJrR0pUCspSlKIlKUoiUpSiJSlKIlKUoiUpSiJSlKIlKUoiUpSiJSlKIlKUoiUpSiJSlKIlUPNfBGxFubZh12NX1K8LQ4QbhF4rjeH38P5XVYJGgRVG8knTXT9an8B5iOGYtJKCQQ2mYbDvB9a9C5j4CMTbjqNqxt7+njlSZJIGk613SDGCALKnUoOL87T79/c2Ws4DxqziSQECuNYMGR3BFX4Fee8lcuXrN8u+w0AGnzr0Kj8s+HRWaebKM+qUpSuV2lKUoiUpSiJSlKIlKUoiUpSiJSlKIlKUoiUpSiJSlKIlKUoiUpSiJSlKIlKUoiUpSiJSlKIlKUoi/AK/aUoiUpSiJSlKIlKUoiUpSiJSlKIlKUoi//Z"/>
          <p:cNvSpPr>
            <a:spLocks noChangeAspect="1" noChangeArrowheads="1"/>
          </p:cNvSpPr>
          <p:nvPr/>
        </p:nvSpPr>
        <p:spPr bwMode="auto">
          <a:xfrm>
            <a:off x="63500" y="-838200"/>
            <a:ext cx="2609850" cy="17526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1512" name="Picture 8" descr="http://www.the-factory.co.uk/wp-content/uploads/2011/12/creative-brain.png"/>
          <p:cNvPicPr>
            <a:picLocks noChangeAspect="1" noChangeArrowheads="1"/>
          </p:cNvPicPr>
          <p:nvPr/>
        </p:nvPicPr>
        <p:blipFill>
          <a:blip r:embed="rId4" cstate="print"/>
          <a:srcRect/>
          <a:stretch>
            <a:fillRect/>
          </a:stretch>
        </p:blipFill>
        <p:spPr bwMode="auto">
          <a:xfrm>
            <a:off x="323528" y="3284984"/>
            <a:ext cx="4295775" cy="2895601"/>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84873" y="1795226"/>
            <a:ext cx="4574740" cy="2862322"/>
          </a:xfrm>
          <a:prstGeom prst="rect">
            <a:avLst/>
          </a:prstGeom>
          <a:noFill/>
        </p:spPr>
        <p:txBody>
          <a:bodyPr wrap="square" rtlCol="0">
            <a:spAutoFit/>
          </a:bodyPr>
          <a:lstStyle/>
          <a:p>
            <a:r>
              <a:rPr lang="zh-CN" altLang="zh-CN" b="1" dirty="0"/>
              <a:t>分析</a:t>
            </a:r>
            <a:r>
              <a:rPr lang="en-GB" altLang="zh-CN" dirty="0"/>
              <a:t>: </a:t>
            </a:r>
            <a:r>
              <a:rPr lang="zh-CN" altLang="zh-CN" dirty="0"/>
              <a:t>分析，估量，分类，比较，对比，区分，区别，辨别，检验，实验，探索，调查，提问，研究，测试 </a:t>
            </a:r>
          </a:p>
          <a:p>
            <a:r>
              <a:rPr lang="zh-CN" altLang="zh-CN" b="1" dirty="0"/>
              <a:t>综合</a:t>
            </a:r>
            <a:r>
              <a:rPr lang="en-GB" altLang="zh-CN" dirty="0"/>
              <a:t>:</a:t>
            </a:r>
            <a:r>
              <a:rPr lang="zh-CN" altLang="zh-CN" dirty="0"/>
              <a:t>合并 ，创编，构建</a:t>
            </a:r>
            <a:r>
              <a:rPr lang="en-GB" altLang="zh-CN" dirty="0"/>
              <a:t>	 </a:t>
            </a:r>
            <a:r>
              <a:rPr lang="zh-CN" altLang="zh-CN" dirty="0"/>
              <a:t>创造，制定，设计， 规划，假设，合并，融合，组织，计划，提出，合成，联合</a:t>
            </a:r>
          </a:p>
          <a:p>
            <a:r>
              <a:rPr lang="zh-CN" altLang="zh-CN" b="1" dirty="0"/>
              <a:t>评价：</a:t>
            </a:r>
            <a:r>
              <a:rPr lang="zh-CN" altLang="zh-CN" dirty="0"/>
              <a:t>估量，辩论，评价，评论，反驳，评估，打分 ，审视，判断，辩解，排名，评级，回顾，估价</a:t>
            </a:r>
          </a:p>
          <a:p>
            <a:r>
              <a:rPr lang="en-US" altLang="zh-CN" dirty="0"/>
              <a:t> </a:t>
            </a:r>
            <a:endParaRPr lang="zh-CN" altLang="zh-CN" dirty="0"/>
          </a:p>
        </p:txBody>
      </p:sp>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Blooming </a:t>
            </a:r>
            <a:r>
              <a:rPr lang="en-GB" sz="2400" b="1" u="sng" dirty="0" smtClean="0"/>
              <a:t>Questions</a:t>
            </a:r>
            <a:r>
              <a:rPr lang="zh-CN" altLang="zh-CN" sz="2400" dirty="0"/>
              <a:t>布鲁姆问题</a:t>
            </a:r>
            <a:endParaRPr lang="en-GB" sz="2400" b="1" u="sng" dirty="0"/>
          </a:p>
        </p:txBody>
      </p:sp>
      <p:sp>
        <p:nvSpPr>
          <p:cNvPr id="20482" name="AutoShape 2" descr="data:image/jpeg;base64,/9j/4AAQSkZJRgABAQAAAQABAAD/2wCEAAkGBhQRERQQEBQSFRUVEhUYGRcYFRoaHBwYHRYYFxYVGhwYHygeFxojHBgWHy8gIycpLCwsGR4xNTEqNSYrLCkBCQoKDgwOGg8PGiskHyUpKjEyMC01MDUqNDUuLCksLi41MjAyKi8vMCk0KiwqLSwvKTIuLDQsLCwsKjEsLDUpL//AABEIAOEA4QMBIgACEQEDEQH/xAAcAAEAAgMBAQEAAAAAAAAAAAAAAQYDBAUHAgj/xABBEAACAgEDAgUBBgMGAwcFAAABAgMRAAQSIQUxBhMiQVFhBxQycYGRQqGxIzNSYsHwFRfRFlRkgpTT8SRTc5Ki/8QAGgEAAQUBAAAAAAAAAAAAAAAAAAECAwQFBv/EADURAAEDAwMCBQMDAwMFAAAAAAEAAhEDBCESMUEFURNhcYHwIpGhMrHBFCPxYtHhBhUkM1L/2gAMAwEAAhEDEQA/APaMYxmMpkxjGCExjGCExjGCFOMYxUJjGMEKcYxjkiYxjFQmTkZOOCFOMYx4SIMYGMcEinGMY8IU5ORk5IEiZORk5IEinGMY9ItbGMZjKZMYxghMYxghMYxghTjIZgBZ4GYo9YjGgwu67/0+f0xpe1pAJyUoBOyzYyCcnHpFOMZoa/qRjYKADxfOMq1mUW637IW7JIFBZiAALJJoAfJJ7Zi0mtjlXfE6SLdWjBhfxYOUnxhHNqNOUW3/ALRGaPgb1U2VF8fBr3rOJ4Q6umh1MrakPAsmnG1WSt7KxNmuFIAKi++78rZaXIujFMZ7cq422Y6gamrI4XrGTlA6R9qcXkIdUD57SFSigABSQUdixCotMOSfYnLRP4jRdbDoatpYJJQ18UrKAK97Bc3/AJfrmjUoPpmHBU3AjddjMc0wRSzdh+vvQAA7kmhWaUnXIjHNJG6SeSWVtp3U4AOw7bo8i/i8r/hnxkOoPJAyFKsgi7FEFfagRV2e5A4xzKTnAujA3StpucNQ2Vp0OuWVd6Gxdfr/ALrtn3q9WkSNLIwVEUszH2A7nKZ1/qur6edsaQeQeQ6xcg+4dQwAPw1Ue3HbKx1vxdq3hkQsjxyRsrAoooEfiUrVV9ScnZQ1OGcFApk7L1jp/UEnjWaI7kYWpoixdXTAHNjKF9kXUnfTPC5JEbei/YGyV/IHkfmcvuNqs8N5b2THCDCnJyMnECamTkZOSBIpxjGPSLWxjGYymTGMYITGMYITGMnBC1epITGwX9qux8ZWdFccv9o4Xu3J7AH1NR7AWP3GZfHfV9MsR087yI5AdCiMSrC9r3wO98XdXlEl1M8g+8PIGfyfLshT6aPe+C1ker6A98zLu2ZUqte50bD7Gcdlv2No51ElxgHuPtHcd+y2vEfjaTcI2fcFk3KygL2NA8UbA5Fj3zqxfaBJ9z1GoZ1MmxREm0cEmixrg1YJBPtlLj6ck1bWYsCL4PPPPNe/YWfjO51LSDR6V4JEDNKFVJFo1tYM4Jr3FDgc851VerbeAAI1HjE/O6kNp/fFFwxIjEHcT87LknVTqfPGrn8/bu3ebx2uq7bf5fTLXL47j+7nUScyrp1mMbeksL2kp7FdwI9N1ldHhVjo/vnmLVXsr+Hdt733+lZwD1ErJE+ojOqh0yufKcKFVWsABttt6iDRsCh24zmtFO7BE6tJ22yOM4ztuN91L1agx1LXSzpMHy7/AO+PNe4nrsGoEsMLCRotu7aCQpPIXd23ADlRyPfvnm/jKGaOWM6mSEpubywnpKihv3AqxIqgRZs1+m14B0ksYkUvNCFdn+7COPy9khJR0lrc61x3sFaPxlv6v0KFWj1U21nBVQW+SbG2zVknvV9ssU7pttdmpo1Q0bROZiJ7+U4xlc0w6TleUdXmRqWFT6gF22vO5ABYYUfSQt7uPpdno9Q8DaiKESRaiUyxwmNFU0FRvxxBmNhTubmxV9hnem8KRwwSLSsVkeRd6muaCKQpB4AA4Pz37ZV+uda1bxFZdvluVqgOSGDAqb3Xa5fqXr+o1WNs3hrWuhxcN/TnacY9VcewBpe4TjCvHhDqUsMEej/4c+miEZ9Tyo+6+7EDa1sb5A/YZ1unaUaZjJEgXdfNcEGuPy4BzQ8OrKIlbUMzMxDkMACt0Wj49gboe117Za9d1CNoyAbJHA+P+lZztS5fWdUPi6dPAJg/ff571DLPpXL+7vI/nlWba10m3mlX0HcQQLB7Xe5u1kmtL0uXq6+jTw6LTh7LFAZXZbFcBeAbv6juaOXTocRstfp7V8ng/wC/zz40PR5EmVy3pVdv4jyApUemuCeGPJ5vvY29F0y7e+3D3/qjB/n3TJhZvDvhyPRReVFZ+WPc/wDQcn9znVxjJ5JMlRkypycjJxwSJk5GfWSBImMYx6Ra2MnGY6mUYycYIUYycYITNHqctLw+1gbq+/0zQ8YdWm0sAngCHa4DhwT6TY4ojm6zzufxlM076naKdAuw3tBA4I7Wbs/rWWR02vdUHGjHuef47hVK15Tou0uV46zHqHiZ4Qm9gF3EgBQRRf8AMfFdzlOTwwfPXSGU7W05csB2a2TbXxZXjvz3vLh0rrxmgUB0Y7BuIJ4O2yO9g3mxpJ0W2exXfi+O/tznMeJ4NbwDvJnV/wDS3LO8q06Z8MYP78HnZcvpuu+5Qn78u7YQgZAGsfwuRxz7fPH1zg9e8TRzltPGQIZFvcVJIYNuAruOBt/83053/FvXRKG0+naMoVtmb3HehY49uSO/xlK0+oVRwvrvufj/AEzsemdGpvpl9YfUCSIxv38/eO4WLe3le3umOI0yQdvPtP3C+5J0jUwPI+0m6N0OLDV2PPuMzQdOIWRhGzxLGDIxAoBmCgci75/CD/TNLW9MDuzK6gDluboUTZs+5HYZva3WxLogkRDSvIAacmolAkJq/dhXN8A5YuLCk+nppDK7IXrxPi5aT/tn7KweHPF8KROs5dLkLDiwQAAQD2BsHv8APfOBrtVPqd0AlM0aSlo3ogkBW2UxAB5IsHkH5HbS6XrVdREVApST2rv359z3zJF0+aOB9bGoWLdtUqfUQbQEUeFDUT8n8so9NoUqVUio2HYiY9o5n4VUv6NIO8WnsT+fnmu30/xMTJK+umJO0KkWxlQ2RuK8bfoCxs8/IydZ1bTabUiVAshdaO07mUAAACzSEnuPf9M+IfB00SvPPGjI8akMtWrkqCpU8gG27cWPbtlV6r0xo5liAAZ+QpFAAn09/oDjq1pY1HuraiGlsEAwHCBxjbf13UFCkaoAZG/2Vy0vVXWWQx7VRzvoi/Ue54P5fTjLBpupBozI3oC3d9uBZYfTPMZNPPCm4SAhRZHsPoPnv9MuHWYTrNHp5YB5i7Vd4iQv4QRJHvUbwTtaMbKvfzxnK9QtaT3h1Mw0kCeRj8zCvXtFrGh5bJVr0HWCLEbDmj2/mL/32y06WTcitxyBdfPvnmnhXo0kCnzaB3MQoIbubB3fibggern0/FX6J0rTBIxRJ3U37gY7pTnNruosdqYB32WTdtbpDoglbmTkZOdOFmoMnAxkgSKckZGSMkCamMYxyFr4xjMdTJjGMEJjPiWZUFswUfJIH6c4MlruWm4sc8Hjjn4PzghU/wC06GL7ukkm/wAzfsjAahuPJJBsGgCfnsL5zzSeVgm1uAvPb2/2ct/jXxJFrNKqhWTURagXG34kIVwzWO4BFX7e9ZS9V1B3Bj2gNYUkGxyaABHFHt9c17C9rsHhU26vXif47q3W6BSqNFWuS0zkd48/MbfyvR+kabbpIXSNU3xBvTzuP+MmzZIo/S6z60rMQ2+9tHvf6/XtnK0vjaMwQ6WKFx5emAMhPCsEqlH8Y3irJHvV5w9f46kaTagCrRU9zdkerldw4vjObuegXtzdPeAIcZknI/f2381cty2lRDIwMD5+64+rib7wwj37N522D+Df7gc7bzZ1MgkmWDaAESmoBQR+LiuWNt3J7flnV0XX40aOQ6fzAqOrhjwzEnYbrigQKI9s7fWfBC6ibT63QGPyjQkCm6q7ZQe/+EjuKHHfOq6lUrUaIGRg59j25Kgs7ywrVSHZjMkds+qrGq6QzRN5ScAUTz278kd/Y85reG0iLBJrokjkg87SHqhYXbwTddvccXLqvVtQmpSGGDdFtBd6NBSaJDfhXb3575UtS8MCmEryxO6TuxUjb3+ByaFXu9+My+h1qlem9rhEgQRk5n9o7cq7We6uA4gNHr/HdWXqvh5dRHMjQxQeUP7KW15VfUb7bVNVyf4vpn34f8SadI10hjKRUSjyvu9rO7ivx3VUAM1+neIYIGj1MkLk+X5arGaXZtG7ejsVJYkHirKk5XNF1RELFot4NivMIO0ggpYFUbBJq7UVWDKFClSqUq8lx2icGAOS48TvGTAVQ9N6jXLBT/8AWCJyPeJXpk3WWE0WisESRM4YfA5UWO4NN+wygeNtQia5Z42DLsVJCtEBhYIB+ar+efGm048oPuYEKQvqbgeu1HvRtrA70frmtq9BL5SxGNkDKGWyKZSfxci6NXYzOsLanUqlsnaMyVs07NlqTUYZIERtO8nPtgLDrOtoUIQksy0BtuieKP1/fPR/A/hd49FGHO1juYg9wSbr6VwPzvKF4W6UwlUsdhYjaaFg/wBQe375dZ/tAWHTyrCyvLGdgVwQwcttsrxuANnjJbrpzRVbbulwO8TucCTGBv7qj1G6dVY1rRHK5HiLq851B0GlNPKjxnekkWx1O/esjLtcFVIoWexHBOWvwH4tbWiQy2rl2KxrDII40U7QomK7JWPckNXwODlD8V9Q0+sUO5aSV4hS36YS1MzAVRc/h5N0B297N9nPXY43bSbfKDuzohb0BmN+XEpFoCOa3VYNAWct9P6fUp25cGEAd98EyfTbjiZMyucq3LRU0PP1L0TJyMkZME5SMYxkgQpyRkZIyQJqYxjHIWvjFYrMhTJkO4AJJAAFkn2Hzk1nN8RatItNJLKwVYwJCT2Owh9v1vbXHPOKBJSLj+KvEEKPpo3b0TGYM6MPQqqu57HwWUH/ACls6+s6ZIYBFppjCw/jKByRzd38k3Yzz7qAg1Omh1ujlaVUZxIXILxlwm0OB2optJ99wPIzV6F9qiQad9K8ck8om8qGJCRcZVQBvrimLqALPYdheSFpP0jhOY7S4O/5/BWMK0k8ybzqHLFTKq8EhTZ9XpHAI5718Zw4H8nUMJbZlamsMDywHPO0LyGsjvVfI9G+8iNFCoVBAIQ0K4qjXFjtmDWwefBMqKoeRCpvizQqyBz7V+QzDset/wBNWLnM+h2NxO+8xtHH5XSXBNcAgRt8jAH2wqX0jSLrdV5SyGFnUlK3UWUEiMndQFAkEL7dhlh6h9nLpICAHJjZi9sF3Ajgnkg9qIHYnjjKjJ0d9PIkltDID6XQ+oEcHsaJHwcunQvHjmN4dZLvJG0OIttiiCfRyCfyzr6lzXq0jXtwS2DEZJzGI7bweyxbuuy0q+C57Sf2xPOPtK1f+w7ejdMgRyxcL/BQFfird3Px2zbj8b6kCtPCjwaa1dlHDqBQb/JYG6lvv8ZZOiaiOTejgMmxCr2SGU+khiQBu3LyATw3NXWVSTwjqULpBIFgmZtw4UBeaFE2ePT6T/LOcq9Uurhg8ZzfIdo3nmY2UvSbeypOeagEmN5jz25jbz2Wl4h8WCRYPuxO+T+zkgdH8sM17JFm20GU1a2bHHcZwtZ05ZHb1AMm3zKUgDi2JPbd249h3y4dT8IoujU6knyYYnO0cI0zAqs7Aep2FqFHa/zrOV0hdNB07VMjyJINABNDIvpeYoI01CXdMXJWwedwsA5odOvGUhFIR5RHv7+nbKUnSXmm0mnq9guC2pXy4xGwZSoJAFWL7kdxdH+vxnW8T+INPqFRdPEUMbGztVfTtHp4783/APr9cqnSdPEIBu3+e0oYWVVPKAqtxN7ibNgHtX5dbXdGEcavuB3Dj1Kvdi1kk0SFIAA49+w5v1Oltuntr1XEO47efrj91o0eohopnRls7HeR87q3dM8FUdM0mySF4ZGdkJ23zsFjksN4o/5T8ZZeh9IOlj2kh43JCFgCyobuMn3F2fbuc0en+OYl0IYaeWJYwqKHPDACrRq9ZFC+B3x4c8SpqE3gUy0Nu496O417Dt898xb62uKE1W4a3c/JnHbuqVe6ubofVt29zn8xPZdyeRNJp9mmjWRlsqrMB6ru2ajR/wCnt3zyzVu0mseTVxrE7MjMqqNu6/QwO8ncT8XfNjucu2u1jK1Dji7/APnONJ4UWZZZwWeeUExknhWsFNoHfgBbN8HI+l9d0vJuYDXQBEkyfxHPdK61LG69yqjqmCuVhBZWHA2Dtdlg1k7rFE0PccDOp4c8SnQasSzxsYyuxm71dHcD71XYEXznJ0OhMczxzBkkjc9yO4NMvwf0+ct/h7TRSSMrqkjqm5EYAiwR6uboix7fxHNm/wCrOafDp/p5xn4VL/2u3DTc1my6OD8yF6tHIGAZSCCAQR7g8g595yfD00rRDzgFbaLANgH4HyM62Q0KgqsDwN1hOEGFOMYywExTkjIGTkgSJjGMchYMYxmSpUzj9X6dK8ivEVH4RZriixYcg8Na3XJ2Afl2MYoMIVL8XfZbpdaC0arBL7sigBvo4HBP1q/zzS8G/ZJFo5fPmYTOL232BIrdyBzyf637Z6DjHFxIg7IVS1/TCeWVlAPB/wBPrnJ61q100DgOEkMbMl8k1xYFGxYrtx3zH1jreoGpdSxUK5XbYYBWMXmDzNm0V6eSDs3/AJZxvGukkg1EXnTvOzgusRBJjH+FfLIU2QVsKBSkkfOTY9DpVq+lzzpGYjfntELdqOqUWs1Rn584Vbm6hK+0S7mINWfqA3f3NUca/XPC0LIhVo2U7mW4iCyj+0PsASOe4PbI6x1JJGBUBaFcXxxdiiFong8Xx7+2smoMm0SWwQ7hfI3cUWB/FQBoGxznd1NFO2cxgAGZAjlZj+mf1dw15nUYA3jz74jttkra3amGYaEazekYADQtQogu11yW9RFWf+m9DqpNEySxySMm9d8bNYYHuaP8X9M5Wn6E6RLKorb2cV7E813I571m+NLP5K68GLULp5UaSAWGVQeJGFcqaNkXV38gccaYqO0gg8HAyefvuulZQZa2n90DzjOTwfMbL1Tq+jbUadtKxAFKQwHI2sGU88cED9s8o8TaCzBAk6vJqG2sdmxUQOoWxZPLeon4QZZvFXitNVGmp0yuBsPqNd+CykXxtNg0ffK10vXNJuVu2080OLJPJJuvYDNSz6Q5tPWXnynj5hYtMObS8PUfqzGPmf8AKu/UfDT6iKLS6V4ESCt+4/gAUFBtomjy3NA1ycpOo0LGWXThy+3gNuBDXJu3t88Me3I/fM2skkBd2e/O/ER/FyG5H5gHMk3UYll3aZCiBFtWckk2Ax71fNAfHOWHW13063DaR1YOf9WCSZ9wPLfKp9Gr0ryq6m7BEwMQcxvO+2ys/ReqPrBHpNY8McEMS+ZudQ0hApeW5HFE18G+4quarVCP06dpEh9MsVrtL1arIAOwPqIv2Pvnzoo1n1SLO3oQJLLsDMQnls4jPsm+hf8AIjMGoll1v9szCJSAI40QAKi8IOOWAHHOQWl//TyawmePNafUOmOuopW79IET255mSZ3mIj0XUbqU3lhXMcomhbbTqXQ1Xqrm/faf0PBGdDw/1iZJIYA6RLEo3sWXc6huEXd23AAfNWeMquk17KdojAeOw7At6gSArML2ir9qu86Om1kLSg6pd6FT2Leg2asDuaAuvkfXMx1hUrPdVoUvpyRHBjjzztyrVe5trOgKFd4mAONU7TpmPv6nK9E6vpI9VGU1CF4ywZe49Q5sMO3uOPbNbpn2Z6MTfeCrtRBEbOSoI9zfqbn2JrjNjS9URtGogi2oqWAB7AmqUc8nn9c0vA3i5tTO8JQgKGo0TXagT7Dg8n5GMsaNZz3Hdrd5xB5EcwsOnUqhh8Jx0q9AZOMnNgKkmMYx4SKcnIyceEiYxjHIWDGMZlqVMYxghcrrXVDEPT8c8fPAr+eR0TqhlFN8ccfHBs/tm7rdAsopr4uv1+R75Gh6esQ9N8gX+nwPbMvwbn+q1z9HriI2j15/wrWul4OmPqWZoFLBiBYDAGuQDW4frQ/bNPqsAWOWeONGmEDhTtBY0rFUvvV+31zD17rw0gR2QsjNtJUi1P8ACdvdgTwa7cd7zQ8KeKG1W2N0IdIgZXJAG8nhUXu1gEk8AfrmnqAMTlDbeqafjR9I+fPUd15L0fQRtCCVDFu5I+vb6fpmvoyux0CkkSnY3+WjuBFc/wAPN8c/OerdR+yvRyyGRfNiDG2SNwFPN9iDt59hxlF6n0c6OaZYFkaKIhS7LxzXcjj8RrNDpNuHVyXmR2Kn611j/wAXTbyHHnaBz99vRacWsldBpoxuvgAC2rvQyNPq30zkqWjkB2stVY4JRhxYJAtTnfj00GkgTVMrM5UH1Xw1XYWuKPGbUkEOtT724c1EV2iuwtgDQtjZ4544qsgp39ta1X1mUj4JOmYH6pjGSYPdV6tO7vbVjKz4IJJI5nOdtuPTuqnoptNDOiudumnKPIoP9xJyjLtIIKhgG+QlDuovH1vWfdNW+kKLSCmYCydw3ggj+EhlP65j6wEdnVPwkkEcHndbcbbB3C7vkV7cDXdNk0ck4atirbA/hVNkZ5HqAUAfplu5uRbu0Uz7fn+VsW3T61WnMww+k87b/lZZNSpkSJH8wFgoNMoFiyaYAgf1zIehSmXkE36vqRf5d65/LMyyJJOGW2KgUY7sMSAhJ7D1FQPrQ751tZ1iUwxwvDJHqYmALneCYwC43bze8sCb7Edu9ZZd1B/9OKtSM8e3yVUtelUre4NOgD6k7efGBO+6t3hXpdxEIb3rTXQAAsbfrfOUbrnRJunnYjxsjMwUH8a882OxA7Xf6Z3+seLNQYp59GjRxxAXISqHfwVFPwwJoFKJIYdiRnE0Onl1hmgjP3oovmI3EO1pJWec7JDvkp90YN7VqqvOUax9V5qunJMjcRxEDBEjeCcqa3rvtruKuA6J2xO0+nPkubo+jyeWZzRskn5+Ca+O+N67Kr1X3+mdL/hmsSQaDYwdhYT0/hI3H1dtve+a7jLv4N8DbFjn1UZSaN5DtsEEEAKWAJFj1VX650XSr40GuZUHJiP5VP8A6m6b472121BwAJ4nBA7bznJWb7OOn3pfNaVpFe1EZHpSiQV55/oOe2T4z1cXT4C2mURzyMNjKosAbd55FBaUCvk5boNOqCkVVF3SgAX7nj3ymfaX4fknVJYlLbByoFmuea/X+X1ytdVSS57Rufm3zlQdIpsbWp06p+nnsf8Aj/C63TPGenaNA8yl/LTeQrbdxUFuQNo5+vGbWr6yr7Rp5oj6vUFdS23/ACryT+VfGUjwx0BdRGvlyxI4sPHR3oQfi7I97+vzlq8I9OSHdSNvYG5H/EdpFrVelQWHA9wb7WatKpWeYcABweVfura3olxYSSOD/gY7RP8AKscDEqpYU20WPrXOfeMZfCxCpycjJx4TUxjGOQsGMmsVmapFGMmsYIUYzV1nV4YSqzSxRs34Q7qpP5AnnNsYJSCMqueJ/Cv3pkZBEjA+qUrb7QPSi+xsnkk8D5vOd4T8JsjpqNSkTM0YamX1xSA8BfYij9CCBl0xjPDbq1RlXG31VtLwgcfn7/NvVMx6jTh1KN2Ir/d5lxjy2RBVJUjrHTg9xmmpj39/bNeDT+RE5AHCkhR9ATWXefQo4IIHPuAL/O80tf0GJ4TG26hzuB9Vj+v5HjOfb0qvIol/9uZjPfaJ/K1W3zdOkryHqOuh84uwpmYMRVgEeqwK7HixzZv5zN4u6+2p2BlVQoYjv/FXBv4r+ea/UPCcrSIdrL5ppQVNk17bu/qIFD5ywazwWH6XqvMjkWeFS6Xur0Lv4v8AFdMOb9s667sbXSx7R9TdvJaLb00HeI8Tp/Tn2WL7OtZHPpn0GoLws82+MxNtLDaGrcoN0QT6uOR8ZxpuqQw6iRIWeRedrOQWYDu1gXtLVX0N5yPB/X0Or0scyjZ56BiQCOfSCRVfi2/kOctHT+ix67r+tjcUkaUAtCvLMCAD2ANMP1yC9tqDwBTJIj8rK6b1CrTLxdDDjx65Pr2/ZdDwz4eSbUyQ6k6iGZCJFRWCBlBB3AgcsDzuB54I7HPSND0mKEARoooyEHuR5jmSSieaLG6/L4zJqCi077bFgEjkX3A9xeRpuoJJwp5+D3ysx1OkRT1Ce3KivLp1y4OIiBtx7LY2++MZh10jLG7ILYKSBYHNfJ4/fLQCpASYWbJyg+BvEmrn1MiTg7PUeaH+HkcfFekV+K8vOpnCIXPsPmr+mSVm+DOs7CVJUpOY7Sqxr+kQ6vVRyvGVeOUeoHmQDd6W4/hIBP0se4y0Q6ZUsqACe59+Ows+30zkaPr6vIRtUWQL7EDtyffO5lO1uKVcF1MzntCnuXVBpY6QAMCUyRkZOXgqSZORk44JExjGOQsWMYzPhSJjGMIQvMfGPhfUvrJZUgadJggUgr6aQKY23EbRYLX25+cvvh3QvBpYIZW3PHEisfqBVD5A7X9M6GTjQwAk91brXb6tNtMgQ1M43ibxGNHGJCFY3+EtRqjZHzzQ/XOznH8SeHV1kYjO1TfLbbO2jajkEXx75NTDdQ17KClp1DXsuF4P8e/enEUmwH1WxO0k36FA7X/vvl1yn+EvAY0j+axUm3BWt3v6WDHsa+nY5cKyW48PX/b2T6+jV9H42UZzOt9RbT7ZiahX+8IQsa7A8cgXXPYc3mLUU8rrIxQDsL/Y/wCuE0rajTtGWYW34r5I9x/PMqjeCpW8OO/43kceUqEjCrniX7S9NEImVd7ieOt6NwrErI6kcFlUn0ki/wBMsv8AwiRpWdtS7Qvu/sdiVtZSNu7vXN3V/JyoQeCV10v/ANSYokglJEEAf1C/Q8jvxyFBCqvFm+TQ9GVQBQ7AZoEbAoa8jZfkvUQGN2j7FHZf1Ukf1GeofYzrGn6hrNRJW54tzfm0oY/0yi+NoNnUdYv/AImU/u5b/XLl9haBtRqkPvp14+m/n+oxylOy9X6hqEloROjlW5QMDfpDdr54IPHs2NKpeUSBCigV+f0/38Zxdbo9H0qtVI0l8hFsEngWAOL5BayRW74oZYuh9SOo08c7LsLqGK7g1fSx9K49rrM82eup4rjGQY9Ns7j0TKrqQdopmccreycw6nVJGu+Rgq2BZNDngZrdL67DqP7pwTRJHuADts/HOaYaYlM0uI1AYW8qAXQAs2fqaAs/JoAfpmPV6bzEK8c9j8H2OZsY17A9pa7YpASDIXB0XhrZIWNVY+tjv+md7IZgBZ4A98oWq+04rK22HdGu5C3mLtMm8BHEgsCPYCSavkfBxll09lEEUR6yfspXvqVzJyr9k5i02oWRQ8bKysLDKQQR8gjgjMuWVAgycDGOCRMYxioWLGTispQnqMZNYrCEKMZNYrCEKMZNYwQoycr3i7xX9yQUhdnV1Tb6j5u24VZB6yrt6dwujV1d5m8L+J11qM6qVCkL6uCWAqSkPqVVa1tqJIPHuVhC6k+iR+WUE/PvmVIwooAAfAz6xjBTaHFwAkoXOk1KKWCrVmmZRXJ7Gx79++fPS+hiBi4m1MlrVSTFx+dH3+uZ5OmgtdkWbI9r9sxtqphMIxADDX975o44/wAFX34xtu2uS7xIjjZI4gL89faQtdU1f/5Qf3RTmb7L+sfdupwEmllJhb8n4X/+wmav2gSbup6w/wDiGH7Uv+mcCOQqQymmUgg/BBsH98nViJC/Q/2j9NimjjZyS8LiTyl/E8e5VkCj/FXI/IjNXwx0SWKWWPTzbYq5BiIux3Hq/s3F1ZF2DY4oWnpUseqhg1e0EvEjg/FgNX1o/PY5R/EXUtauvKx+aFDKFCAshQmP7wS5j3JS+SfQkm0u9HvtXSJlU9H1Eq19f6BJNo/u6yMX4FlqDc/x3yQBz+gzjfZ94Pm0jM8pIB3UA1chtvqX3BHIN5eIyaG4AGhYBsX7gEgWP0GfWTtquDCzhWW1i1mgJjGMjUKhlsUeQco+p+zBWlLCZljcyOyqqqFfcDEEXbt2qLu7JoZecnJWVHM/SnBxbsvmNNoAFcADgV/L2z6xjGpqnGMY4JExjGKhY8YxlWE9MYxhCExjGEITGTjCEKr+MfB33wCSIrHNGrsjqiiQyBT5IMpG5Yw3JA78cgWDm8J+EF0W82ru53GRkXzbajKrSj1SKXthfIuuaFWKsYsJFp9W1MkcMkkMfmyKpKx3W4/F5RV8a9RvjS7m4/s/u06n243k0PzIrPRsYxzCdjCtUazKYIcwO9ZWpPqJBEHWLdJtU+XvUUT3Xd24+fpmLo+ukmTfLEIrqqkWQEEA7rXsM1/FnTpZ9M8cBpyRXb5HuT6a739K98qfToZ+m9L1c2oJDCIlAa/ERsS/cHcVFHLAYNGqc9lGGAsLpz2XivW9Z52pnm/+5PK/6M7Ef1zTyAMnIE9foD7HeqiTpaqxA8iSSMknsL8xb+lPX6Zb9J1SCZqilhkYC/S6sQD78Hsa/lnln2CaqxrIDyP7J6/Perf0XPV9N06KMkxxxoT3Koq/0GSDZV3YKarWhKFEk9gMyaecOu4dsxarR7yCCVI7EZk02nCLtGV2+N4xmNHHz7/hJiFlxjJy2kUZOMYqEwMZOKkTGMYqExjGKhfNYrGMghOSsVjGEISsVjGEISsVjGLCExjGEITNSbRszbhIQOOOePy5rn6g5t5xvEmu1MSA6SJZWvsb+D7Cq9ubxjqLasNd+8JzAXGAuzle8b+FW6jpxphN5K+YrMdm/cFul/EKF0f0GaHhXrPUJWA1UAVPV6iCp4Pv7cc8UL+cuGTPYWmClew0zC8j/wCQI/76f/Tj/wBzH/IEf99P/px/7meq63WpEpeQgAfUcn4F9z9Mrf8AzP0HfzW2V/eeW+3fu2+V2vzPeq7e+M0hJqctTwH9mv8AwyWSUagy+ZGEry9lUwa73m8u2YNFrUmUPGQQfqLH0Ndj9M0+l9DMDs51Gpl3CtsjhgObsChz7flixGECCCScrp4rDNQs8AZWupfaJo4G2s5J3V6Rf/mB7Efkce1hdgBI1jnbBWbGczpHiODVWYHDfnwT9QDyR+mdPAgjBSOaWmCmMZOCamMYxUJjGMVCYxjBC+cZOMZCVRjJxhCFGMnGEITFZOMWEKKxWTjCEKKxWTjCEKMZOMISL4kjDAqwsEEEH3B7g5zv+zGl3b/u8G7y/L/u1/Bu3baqqvntnUxghfEcYUBVAAAAAHYAdgM+snGEIUVnM1nhjTSktJDGxLBia5v8+/6Z1MY4SNk4OLditbR9NjhBESKgPcKKH7DjNnGMRISTkpjGMEiYxjFQmMYwQmMYwQmMYwQmMYwQmMYwQmMYwQmMYwQmMYwQmMYwQmMYwQmMYwQmMYwQmMYwQmMYwQmMYwQmMYwQmMYwQv/Z"/>
          <p:cNvSpPr>
            <a:spLocks noChangeAspect="1" noChangeArrowheads="1"/>
          </p:cNvSpPr>
          <p:nvPr/>
        </p:nvSpPr>
        <p:spPr bwMode="auto">
          <a:xfrm>
            <a:off x="63500"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20484" name="Picture 4" descr="http://t3.gstatic.com/images?q=tbn:ANd9GcQU97B1FVhaJi7_A1osDlWNp7Fa7vNudOw4lqBzwxNQxC_x1EYI"/>
          <p:cNvPicPr>
            <a:picLocks noChangeAspect="1" noChangeArrowheads="1"/>
          </p:cNvPicPr>
          <p:nvPr/>
        </p:nvPicPr>
        <p:blipFill>
          <a:blip r:embed="rId3" cstate="print"/>
          <a:srcRect/>
          <a:stretch>
            <a:fillRect/>
          </a:stretch>
        </p:blipFill>
        <p:spPr bwMode="auto">
          <a:xfrm>
            <a:off x="0" y="0"/>
            <a:ext cx="1010890" cy="757192"/>
          </a:xfrm>
          <a:prstGeom prst="rect">
            <a:avLst/>
          </a:prstGeom>
          <a:noFill/>
        </p:spPr>
      </p:pic>
      <p:sp>
        <p:nvSpPr>
          <p:cNvPr id="9" name="TextBox 8"/>
          <p:cNvSpPr txBox="1"/>
          <p:nvPr/>
        </p:nvSpPr>
        <p:spPr>
          <a:xfrm>
            <a:off x="-8582" y="1379728"/>
            <a:ext cx="4574740" cy="3416320"/>
          </a:xfrm>
          <a:prstGeom prst="rect">
            <a:avLst/>
          </a:prstGeom>
          <a:noFill/>
        </p:spPr>
        <p:txBody>
          <a:bodyPr wrap="square" rtlCol="0">
            <a:spAutoFit/>
          </a:bodyPr>
          <a:lstStyle/>
          <a:p>
            <a:endParaRPr lang="en-GB" dirty="0"/>
          </a:p>
          <a:p>
            <a:r>
              <a:rPr lang="zh-CN" altLang="zh-CN" dirty="0"/>
              <a:t>利用布鲁姆分类学来丰富你的课堂提问，这里的单词表就是与六个等级相关的。</a:t>
            </a:r>
          </a:p>
          <a:p>
            <a:r>
              <a:rPr lang="zh-CN" altLang="zh-CN" b="1" dirty="0"/>
              <a:t>知识：</a:t>
            </a:r>
            <a:r>
              <a:rPr lang="zh-CN" altLang="zh-CN" dirty="0"/>
              <a:t>安排</a:t>
            </a:r>
            <a:r>
              <a:rPr lang="en-GB" altLang="zh-CN" dirty="0"/>
              <a:t>,</a:t>
            </a:r>
            <a:r>
              <a:rPr lang="zh-CN" altLang="zh-CN" dirty="0"/>
              <a:t>定义，描述，列表，配对，记忆，命名，排列，引用，认识，回顾，重复，再生，重述，保留 </a:t>
            </a:r>
          </a:p>
          <a:p>
            <a:r>
              <a:rPr lang="zh-CN" altLang="zh-CN" b="1" dirty="0"/>
              <a:t>理解</a:t>
            </a:r>
            <a:r>
              <a:rPr lang="en-GB" altLang="zh-CN" b="1" dirty="0"/>
              <a:t>:</a:t>
            </a:r>
            <a:r>
              <a:rPr lang="zh-CN" altLang="zh-CN" dirty="0"/>
              <a:t>角色代入，分类，完成，描写，讨论，确立，表达，确认，描绘，认识，报道，练习，分拣，翻译 </a:t>
            </a:r>
          </a:p>
          <a:p>
            <a:r>
              <a:rPr lang="zh-CN" altLang="zh-CN" b="1" dirty="0"/>
              <a:t>实践</a:t>
            </a:r>
            <a:r>
              <a:rPr lang="en-GB" altLang="zh-CN" b="1" dirty="0"/>
              <a:t>:</a:t>
            </a:r>
            <a:r>
              <a:rPr lang="zh-CN" altLang="zh-CN" dirty="0"/>
              <a:t>应用，计算，选择，展示，戏剧化，运用，采用，口译，操作，表演，练习，角色扮演，勾勒，解决，建议 </a:t>
            </a:r>
          </a:p>
        </p:txBody>
      </p:sp>
      <p:sp>
        <p:nvSpPr>
          <p:cNvPr id="2" name="Rectangle 1"/>
          <p:cNvSpPr/>
          <p:nvPr/>
        </p:nvSpPr>
        <p:spPr>
          <a:xfrm>
            <a:off x="393514" y="733397"/>
            <a:ext cx="7996932" cy="646331"/>
          </a:xfrm>
          <a:prstGeom prst="rect">
            <a:avLst/>
          </a:prstGeom>
        </p:spPr>
        <p:txBody>
          <a:bodyPr wrap="square">
            <a:spAutoFit/>
          </a:bodyPr>
          <a:lstStyle/>
          <a:p>
            <a:pPr algn="ctr"/>
            <a:r>
              <a:rPr lang="en-GB" dirty="0"/>
              <a:t>Use Bloom’s Taxonomy to inform questioning throughout your lessons. </a:t>
            </a:r>
            <a:endParaRPr lang="en-GB" dirty="0" smtClean="0"/>
          </a:p>
          <a:p>
            <a:pPr algn="ctr"/>
            <a:r>
              <a:rPr lang="en-GB" dirty="0" smtClean="0"/>
              <a:t>Here </a:t>
            </a:r>
            <a:r>
              <a:rPr lang="en-GB" dirty="0"/>
              <a:t>are a list of words linked to </a:t>
            </a:r>
            <a:r>
              <a:rPr lang="en-GB" dirty="0" smtClean="0"/>
              <a:t>all six levels</a:t>
            </a:r>
            <a:r>
              <a:rPr lang="en-GB" dirty="0"/>
              <a:t>:</a:t>
            </a:r>
          </a:p>
        </p:txBody>
      </p:sp>
      <p:pic>
        <p:nvPicPr>
          <p:cNvPr id="11" name="Picture 4" descr="http://t3.gstatic.com/images?q=tbn:ANd9GcQU97B1FVhaJi7_A1osDlWNp7Fa7vNudOw4lqBzwxNQxC_x1EYI"/>
          <p:cNvPicPr>
            <a:picLocks noChangeAspect="1" noChangeArrowheads="1"/>
          </p:cNvPicPr>
          <p:nvPr/>
        </p:nvPicPr>
        <p:blipFill>
          <a:blip r:embed="rId3" cstate="print"/>
          <a:srcRect/>
          <a:stretch>
            <a:fillRect/>
          </a:stretch>
        </p:blipFill>
        <p:spPr bwMode="auto">
          <a:xfrm>
            <a:off x="8133110" y="909592"/>
            <a:ext cx="1010890" cy="75719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4524315"/>
          </a:xfrm>
          <a:prstGeom prst="rect">
            <a:avLst/>
          </a:prstGeom>
          <a:noFill/>
        </p:spPr>
        <p:txBody>
          <a:bodyPr wrap="square" rtlCol="0">
            <a:spAutoFit/>
          </a:bodyPr>
          <a:lstStyle/>
          <a:p>
            <a:r>
              <a:rPr lang="zh-CN" altLang="zh-CN" dirty="0"/>
              <a:t>当我们教学的班级孩子能力水平混合不齐时，我们通常教授对象偏向于中间部分的孩子。</a:t>
            </a:r>
          </a:p>
          <a:p>
            <a:r>
              <a:rPr lang="zh-CN" altLang="zh-CN" dirty="0"/>
              <a:t>从某个程度上来说，这是不可避免的。这也是确保大多数孩子们能听懂我们所说的内容的最安全教学方式了。</a:t>
            </a:r>
          </a:p>
          <a:p>
            <a:r>
              <a:rPr lang="zh-CN" altLang="zh-CN" dirty="0"/>
              <a:t>尽管如此，把学生们混合起来还是好的。试着面向水平在底部和顶端的孩子们一堂课多教几次。</a:t>
            </a:r>
          </a:p>
          <a:p>
            <a:r>
              <a:rPr lang="zh-CN" altLang="zh-CN" dirty="0"/>
              <a:t>在实现的过程中，要付出持续不断的努力。</a:t>
            </a:r>
          </a:p>
          <a:p>
            <a:r>
              <a:rPr lang="zh-CN" altLang="zh-CN" dirty="0"/>
              <a:t>你可能在写序言时会说，“这可能是显而易见的，但是我想让这点看起来更明白。”或者“下面一点可能有一点复杂，但是坚持这点，你会发现一切是值得的。”</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Top, Middle and </a:t>
            </a:r>
            <a:r>
              <a:rPr lang="en-GB" sz="2400" b="1" u="sng" dirty="0" smtClean="0"/>
              <a:t>Bottom</a:t>
            </a:r>
            <a:r>
              <a:rPr lang="zh-CN" altLang="zh-CN" sz="2400" dirty="0"/>
              <a:t>顶端，中间和底部</a:t>
            </a:r>
            <a:endParaRPr lang="en-GB" sz="2400" b="1" u="sng" dirty="0"/>
          </a:p>
        </p:txBody>
      </p:sp>
      <p:pic>
        <p:nvPicPr>
          <p:cNvPr id="19458" name="Picture 2" descr="http://t3.gstatic.com/images?q=tbn:ANd9GcS6tiSQtCk7YcKvOWYccLfKYg4ufqJKQhG61TSZIhfF-1FU_CTmjg"/>
          <p:cNvPicPr>
            <a:picLocks noChangeAspect="1" noChangeArrowheads="1"/>
          </p:cNvPicPr>
          <p:nvPr/>
        </p:nvPicPr>
        <p:blipFill>
          <a:blip r:embed="rId3" cstate="print"/>
          <a:srcRect/>
          <a:stretch>
            <a:fillRect/>
          </a:stretch>
        </p:blipFill>
        <p:spPr bwMode="auto">
          <a:xfrm>
            <a:off x="323528" y="1484784"/>
            <a:ext cx="3560094" cy="360799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451912" y="1091645"/>
            <a:ext cx="4584584" cy="4801314"/>
          </a:xfrm>
          <a:prstGeom prst="rect">
            <a:avLst/>
          </a:prstGeom>
          <a:noFill/>
        </p:spPr>
        <p:txBody>
          <a:bodyPr wrap="square" rtlCol="0">
            <a:spAutoFit/>
          </a:bodyPr>
          <a:lstStyle/>
          <a:p>
            <a:r>
              <a:rPr lang="zh-CN" altLang="zh-CN" dirty="0"/>
              <a:t>使用学习评估来区分学生程度。</a:t>
            </a:r>
          </a:p>
          <a:p>
            <a:r>
              <a:rPr lang="zh-CN" altLang="zh-CN" dirty="0"/>
              <a:t>当你鉴定学生的学习水平，思考他们需要怎么做才能闭合这个间隔区时，你就是在进行水平区分了。</a:t>
            </a:r>
          </a:p>
          <a:p>
            <a:r>
              <a:rPr lang="zh-CN" altLang="zh-CN" dirty="0"/>
              <a:t>分析学习信息，然后使用这些，来充实你的教学计划。</a:t>
            </a:r>
          </a:p>
          <a:p>
            <a:r>
              <a:rPr lang="en-GB" altLang="zh-CN" dirty="0"/>
              <a:t> </a:t>
            </a:r>
            <a:endParaRPr lang="zh-CN" altLang="zh-CN" dirty="0"/>
          </a:p>
          <a:p>
            <a:r>
              <a:rPr lang="zh-CN" altLang="zh-CN" dirty="0"/>
              <a:t>充分利用自我评价和同伴评价。</a:t>
            </a:r>
          </a:p>
          <a:p>
            <a:r>
              <a:rPr lang="zh-CN" altLang="zh-CN" dirty="0"/>
              <a:t>关于学习评估工作的点子，再来看看我的这些资源吧：</a:t>
            </a:r>
          </a:p>
          <a:p>
            <a:r>
              <a:rPr lang="en-GB" altLang="zh-CN" u="sng" dirty="0">
                <a:hlinkClick r:id="rId3"/>
              </a:rPr>
              <a:t>http://www.tes.co.uk/teaching-resource/Assessment-For-Learning-Toolkit-6020165/</a:t>
            </a:r>
            <a:r>
              <a:rPr lang="en-GB" altLang="zh-CN" dirty="0"/>
              <a:t> </a:t>
            </a:r>
            <a:endParaRPr lang="zh-CN" altLang="zh-CN" dirty="0"/>
          </a:p>
          <a:p>
            <a:r>
              <a:rPr lang="en-GB" altLang="zh-CN" u="sng" dirty="0">
                <a:hlinkClick r:id="rId4"/>
              </a:rPr>
              <a:t>http://www.tes.co.uk/teaching-resource/Peer-and-Self-Assessment-Guide-6024930/</a:t>
            </a:r>
            <a:r>
              <a:rPr lang="en-GB" altLang="zh-CN" dirty="0"/>
              <a:t> </a:t>
            </a:r>
            <a:endParaRPr lang="zh-CN" altLang="zh-CN" dirty="0"/>
          </a:p>
          <a:p>
            <a:r>
              <a:rPr lang="en-GB" altLang="zh-CN" u="sng" dirty="0">
                <a:hlinkClick r:id="rId5"/>
              </a:rPr>
              <a:t>http://www.tes.co.uk/teaching-resource/The-Whole-Class-Feedback-Guide-6057595/</a:t>
            </a:r>
            <a:r>
              <a:rPr lang="en-GB"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AFL</a:t>
            </a:r>
            <a:r>
              <a:rPr lang="zh-CN" altLang="zh-CN" sz="2400" dirty="0"/>
              <a:t>学习评估</a:t>
            </a:r>
          </a:p>
          <a:p>
            <a:pPr algn="ctr"/>
            <a:endParaRPr lang="en-GB" sz="2400" b="1" u="sng" dirty="0"/>
          </a:p>
        </p:txBody>
      </p:sp>
      <p:pic>
        <p:nvPicPr>
          <p:cNvPr id="18434" name="Picture 2" descr="http://t0.gstatic.com/images?q=tbn:ANd9GcSPWbItZzIHriRofnBxqjRIwVeUHSz6x8cA1kZal1KJscSt1N7e"/>
          <p:cNvPicPr>
            <a:picLocks noChangeAspect="1" noChangeArrowheads="1"/>
          </p:cNvPicPr>
          <p:nvPr/>
        </p:nvPicPr>
        <p:blipFill>
          <a:blip r:embed="rId6" cstate="print"/>
          <a:srcRect/>
          <a:stretch>
            <a:fillRect/>
          </a:stretch>
        </p:blipFill>
        <p:spPr bwMode="auto">
          <a:xfrm>
            <a:off x="179512" y="1988840"/>
            <a:ext cx="4072506" cy="228823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585323"/>
          </a:xfrm>
          <a:prstGeom prst="rect">
            <a:avLst/>
          </a:prstGeom>
          <a:noFill/>
        </p:spPr>
        <p:txBody>
          <a:bodyPr wrap="square" rtlCol="0">
            <a:spAutoFit/>
          </a:bodyPr>
          <a:lstStyle/>
          <a:p>
            <a:r>
              <a:rPr lang="zh-CN" altLang="zh-CN" dirty="0"/>
              <a:t>为努力做笔记的学生创建一种聆听模式。</a:t>
            </a:r>
          </a:p>
          <a:p>
            <a:r>
              <a:rPr lang="zh-CN" altLang="zh-CN" dirty="0"/>
              <a:t>这可以有很多区块的工作表，每个开头都有一个问题，说明或种类。</a:t>
            </a:r>
          </a:p>
          <a:p>
            <a:r>
              <a:rPr lang="zh-CN" altLang="zh-CN" dirty="0"/>
              <a:t>学生们可以用它来做笔记。这些区块会帮助他们为接受到的信息排序。这会帮助他们减少一种思考过程，让他们更专注于听写上面。</a:t>
            </a:r>
          </a:p>
          <a:p>
            <a:r>
              <a:rPr lang="zh-CN" altLang="zh-CN" dirty="0"/>
              <a:t>总的来说，聆听模式能帮助到学生一些，让他们生活得更轻松。</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Listening </a:t>
            </a:r>
            <a:r>
              <a:rPr lang="en-GB" sz="2400" b="1" u="sng" dirty="0" smtClean="0"/>
              <a:t>Frame</a:t>
            </a:r>
            <a:r>
              <a:rPr lang="zh-CN" altLang="zh-CN" sz="2400" dirty="0"/>
              <a:t>聆听模式</a:t>
            </a:r>
          </a:p>
          <a:p>
            <a:pPr algn="ctr"/>
            <a:endParaRPr lang="en-GB" sz="2400" b="1" u="sng" dirty="0"/>
          </a:p>
        </p:txBody>
      </p:sp>
      <p:pic>
        <p:nvPicPr>
          <p:cNvPr id="17410" name="Picture 2" descr="http://t2.gstatic.com/images?q=tbn:ANd9GcRDLsfj--h7HO3WMYaZFHiCPazIRFjQRtJExOmhJSOsITkdqRz80Q"/>
          <p:cNvPicPr>
            <a:picLocks noChangeAspect="1" noChangeArrowheads="1"/>
          </p:cNvPicPr>
          <p:nvPr/>
        </p:nvPicPr>
        <p:blipFill>
          <a:blip r:embed="rId3" cstate="print"/>
          <a:srcRect/>
          <a:stretch>
            <a:fillRect/>
          </a:stretch>
        </p:blipFill>
        <p:spPr bwMode="auto">
          <a:xfrm>
            <a:off x="683568" y="1412776"/>
            <a:ext cx="2588214" cy="3437682"/>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模拟就是老师向全班或个体学生展示，它们想要作品是什么样子的。</a:t>
            </a:r>
          </a:p>
          <a:p>
            <a:r>
              <a:rPr lang="zh-CN" altLang="zh-CN" dirty="0"/>
              <a:t>模拟可以是身体方面的。如，你可能在使节作业中展示走台阶。</a:t>
            </a:r>
          </a:p>
          <a:p>
            <a:r>
              <a:rPr lang="zh-CN" altLang="zh-CN" dirty="0"/>
              <a:t>模拟可以是书面方面的。例如，你可能向学生们展示你想要他们创作一张桌子或他们想要放在上面的各种东西。</a:t>
            </a:r>
          </a:p>
          <a:p>
            <a:r>
              <a:rPr lang="zh-CN" altLang="zh-CN" dirty="0"/>
              <a:t>模拟也可以是口头上的。例如，你可能有一个和学生的模拟讨论，然后让全班两两搭档，开展自己的小讨论。</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Modelling</a:t>
            </a:r>
            <a:r>
              <a:rPr lang="zh-CN" altLang="zh-CN" sz="2400" dirty="0"/>
              <a:t>模拟</a:t>
            </a:r>
            <a:endParaRPr lang="en-GB" sz="2400" b="1" u="sng" dirty="0"/>
          </a:p>
        </p:txBody>
      </p:sp>
      <p:pic>
        <p:nvPicPr>
          <p:cNvPr id="16386" name="Picture 2" descr="http://t0.gstatic.com/images?q=tbn:ANd9GcRqjZUcWFSvW2SQ2fDh3WZ6FSUYDW-BsCmX2aNkIxb5cg2YZd36"/>
          <p:cNvPicPr>
            <a:picLocks noChangeAspect="1" noChangeArrowheads="1"/>
          </p:cNvPicPr>
          <p:nvPr/>
        </p:nvPicPr>
        <p:blipFill>
          <a:blip r:embed="rId3" cstate="print"/>
          <a:srcRect/>
          <a:stretch>
            <a:fillRect/>
          </a:stretch>
        </p:blipFill>
        <p:spPr bwMode="auto">
          <a:xfrm>
            <a:off x="611560" y="2132856"/>
            <a:ext cx="3141646" cy="2232224"/>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提供学生们任务检查表，这也让他们可以参照自己工作进度。这是它们记录工作轨迹的一种方法，也知道了自己还要做什么。</a:t>
            </a:r>
          </a:p>
          <a:p>
            <a:r>
              <a:rPr lang="zh-CN" altLang="zh-CN" dirty="0"/>
              <a:t>检查表还有一个地方特别好用，那就是当学生们正在进行手头工作时。</a:t>
            </a:r>
          </a:p>
          <a:p>
            <a:r>
              <a:rPr lang="zh-CN" altLang="zh-CN" dirty="0"/>
              <a:t>在这个案例中，这个检查表会帮助学生记录已经完成的工作，还有接下去要做什么。但是它也会像一个技巧向导，向学生们演示该如何架构自己的作业。</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Check </a:t>
            </a:r>
            <a:r>
              <a:rPr lang="en-GB" sz="2400" b="1" u="sng" dirty="0" smtClean="0"/>
              <a:t>Sheets</a:t>
            </a:r>
            <a:r>
              <a:rPr lang="zh-CN" altLang="zh-CN" sz="2400" dirty="0"/>
              <a:t>检查表</a:t>
            </a:r>
            <a:endParaRPr lang="en-GB" sz="2400" b="1" u="sng" dirty="0"/>
          </a:p>
        </p:txBody>
      </p:sp>
      <p:pic>
        <p:nvPicPr>
          <p:cNvPr id="15362" name="Picture 2" descr="http://t1.gstatic.com/images?q=tbn:ANd9GcQbtiRGf0c7jmPVeBAXNAw-OrvJzchki4Q7b1z4D_IHszy4ReE"/>
          <p:cNvPicPr>
            <a:picLocks noChangeAspect="1" noChangeArrowheads="1"/>
          </p:cNvPicPr>
          <p:nvPr/>
        </p:nvPicPr>
        <p:blipFill>
          <a:blip r:embed="rId3" cstate="print"/>
          <a:srcRect/>
          <a:stretch>
            <a:fillRect/>
          </a:stretch>
        </p:blipFill>
        <p:spPr bwMode="auto">
          <a:xfrm>
            <a:off x="360552" y="1234506"/>
            <a:ext cx="3060422" cy="413871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391980" y="2205841"/>
            <a:ext cx="4176464" cy="2585323"/>
          </a:xfrm>
          <a:prstGeom prst="rect">
            <a:avLst/>
          </a:prstGeom>
          <a:noFill/>
        </p:spPr>
        <p:txBody>
          <a:bodyPr wrap="square" rtlCol="0">
            <a:spAutoFit/>
          </a:bodyPr>
          <a:lstStyle/>
          <a:p>
            <a:r>
              <a:rPr lang="zh-CN" altLang="zh-CN" dirty="0"/>
              <a:t>与关键词有关的图片能帮助学生们完成作业。</a:t>
            </a:r>
          </a:p>
          <a:p>
            <a:r>
              <a:rPr lang="zh-CN" altLang="zh-CN" dirty="0"/>
              <a:t>你会注意到这套幻灯片里的每一帧都含有与所说策略或技巧有关的图片。</a:t>
            </a:r>
          </a:p>
          <a:p>
            <a:r>
              <a:rPr lang="zh-CN" altLang="zh-CN" dirty="0"/>
              <a:t>你可以在制作资源时使用相关图片，以示区别。</a:t>
            </a:r>
          </a:p>
          <a:p>
            <a:r>
              <a:rPr lang="zh-CN" altLang="zh-CN" dirty="0"/>
              <a:t>使用谷歌搜索功能，快速地找到图片。</a:t>
            </a:r>
          </a:p>
          <a:p>
            <a:r>
              <a:rPr lang="zh-CN" altLang="zh-CN" dirty="0"/>
              <a:t>图片的进一步优点是能它们能限制你的字数（太多的文字可是有害的）</a:t>
            </a:r>
            <a:r>
              <a:rPr lang="zh-CN" altLang="zh-CN" dirty="0" smtClean="0"/>
              <a:t>。</a:t>
            </a:r>
            <a:endParaRPr lang="zh-CN" altLang="zh-CN" dirty="0"/>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Images</a:t>
            </a:r>
            <a:r>
              <a:rPr lang="en-US" altLang="zh-CN" sz="2400" dirty="0"/>
              <a:t>.</a:t>
            </a:r>
            <a:r>
              <a:rPr lang="zh-CN" altLang="zh-CN" sz="2400" dirty="0"/>
              <a:t>图片</a:t>
            </a:r>
            <a:endParaRPr lang="en-GB" sz="2400" b="1" u="sng" dirty="0"/>
          </a:p>
        </p:txBody>
      </p:sp>
      <p:pic>
        <p:nvPicPr>
          <p:cNvPr id="78850" name="Picture 2" descr="http://fruitmarket.co.uk/wp-content/gallery/air-iomlaid/lower-gallery.jpg"/>
          <p:cNvPicPr>
            <a:picLocks noChangeAspect="1" noChangeArrowheads="1"/>
          </p:cNvPicPr>
          <p:nvPr/>
        </p:nvPicPr>
        <p:blipFill>
          <a:blip r:embed="rId3" cstate="print"/>
          <a:srcRect/>
          <a:stretch>
            <a:fillRect/>
          </a:stretch>
        </p:blipFill>
        <p:spPr bwMode="auto">
          <a:xfrm>
            <a:off x="467544" y="2060848"/>
            <a:ext cx="3405834" cy="287531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139321"/>
          </a:xfrm>
          <a:prstGeom prst="rect">
            <a:avLst/>
          </a:prstGeom>
          <a:noFill/>
        </p:spPr>
        <p:txBody>
          <a:bodyPr wrap="square" rtlCol="0">
            <a:spAutoFit/>
          </a:bodyPr>
          <a:lstStyle/>
          <a:p>
            <a:r>
              <a:rPr lang="zh-CN" altLang="zh-CN" dirty="0"/>
              <a:t>你可以给学生们提供详细的结构方针，来帮助他们完成手写作业。下面就是一个论文指导的案例：</a:t>
            </a:r>
          </a:p>
          <a:p>
            <a:r>
              <a:rPr lang="zh-CN" altLang="zh-CN" dirty="0"/>
              <a:t>第一段——导入</a:t>
            </a:r>
          </a:p>
          <a:p>
            <a:r>
              <a:rPr lang="zh-CN" altLang="zh-CN" dirty="0"/>
              <a:t>第二段——第一个正向论点</a:t>
            </a:r>
          </a:p>
          <a:p>
            <a:r>
              <a:rPr lang="zh-CN" altLang="zh-CN" dirty="0"/>
              <a:t>第三段——第二个正向论点</a:t>
            </a:r>
          </a:p>
          <a:p>
            <a:r>
              <a:rPr lang="zh-CN" altLang="zh-CN" dirty="0"/>
              <a:t>第四段——第一个反向论点</a:t>
            </a:r>
          </a:p>
          <a:p>
            <a:r>
              <a:rPr lang="zh-CN" altLang="zh-CN" dirty="0"/>
              <a:t>第五段——第二个反向论点</a:t>
            </a:r>
          </a:p>
          <a:p>
            <a:r>
              <a:rPr lang="zh-CN" altLang="zh-CN" dirty="0"/>
              <a:t>第六段——结论</a:t>
            </a:r>
          </a:p>
          <a:p>
            <a:r>
              <a:rPr lang="zh-CN" altLang="zh-CN" dirty="0"/>
              <a:t>结构方针可以是普遍性或指定性的。你需要判断最适合自己的学生那个。</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Structure </a:t>
            </a:r>
            <a:r>
              <a:rPr lang="en-GB" sz="2400" b="1" u="sng" dirty="0" smtClean="0"/>
              <a:t>Guidelines</a:t>
            </a:r>
            <a:r>
              <a:rPr lang="zh-CN" altLang="zh-CN" sz="2400" dirty="0"/>
              <a:t>结构方针</a:t>
            </a:r>
          </a:p>
          <a:p>
            <a:pPr algn="ctr"/>
            <a:endParaRPr lang="en-GB" sz="2400" b="1" u="sng" dirty="0"/>
          </a:p>
        </p:txBody>
      </p:sp>
      <p:pic>
        <p:nvPicPr>
          <p:cNvPr id="14338" name="Picture 2" descr="http://t0.gstatic.com/images?q=tbn:ANd9GcSJuIS0iZz2rSOZo23QhKvRp10k9210ogfcUys3XLUjsA8sDmU1Pw"/>
          <p:cNvPicPr>
            <a:picLocks noChangeAspect="1" noChangeArrowheads="1"/>
          </p:cNvPicPr>
          <p:nvPr/>
        </p:nvPicPr>
        <p:blipFill>
          <a:blip r:embed="rId3" cstate="print"/>
          <a:srcRect/>
          <a:stretch>
            <a:fillRect/>
          </a:stretch>
        </p:blipFill>
        <p:spPr bwMode="auto">
          <a:xfrm>
            <a:off x="395536" y="2132856"/>
            <a:ext cx="3546404" cy="220250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139321"/>
          </a:xfrm>
          <a:prstGeom prst="rect">
            <a:avLst/>
          </a:prstGeom>
          <a:noFill/>
        </p:spPr>
        <p:txBody>
          <a:bodyPr wrap="square" rtlCol="0">
            <a:spAutoFit/>
          </a:bodyPr>
          <a:lstStyle/>
          <a:p>
            <a:r>
              <a:rPr lang="zh-CN" altLang="zh-CN" dirty="0"/>
              <a:t>开头句式让学生积极参与的好办法。你可以利用以下五种方式：</a:t>
            </a:r>
          </a:p>
          <a:p>
            <a:pPr lvl="0"/>
            <a:r>
              <a:rPr lang="zh-CN" altLang="zh-CN" dirty="0"/>
              <a:t>在你的幻灯片或交互式电子白板上写下它们。</a:t>
            </a:r>
          </a:p>
          <a:p>
            <a:pPr lvl="0"/>
            <a:r>
              <a:rPr lang="zh-CN" altLang="zh-CN" dirty="0"/>
              <a:t>将一些通用典型的开头句，贴在教室四面墙上。</a:t>
            </a:r>
          </a:p>
          <a:p>
            <a:pPr lvl="0"/>
            <a:r>
              <a:rPr lang="zh-CN" altLang="zh-CN" dirty="0"/>
              <a:t>创作一份开头句表格或小册子，分发给那些在写作路上挣扎的学生们。</a:t>
            </a:r>
          </a:p>
          <a:p>
            <a:pPr lvl="0"/>
            <a:r>
              <a:rPr lang="zh-CN" altLang="zh-CN" dirty="0"/>
              <a:t>在开始活动前，和全班一起造句。</a:t>
            </a:r>
          </a:p>
          <a:p>
            <a:pPr lvl="0"/>
            <a:r>
              <a:rPr lang="zh-CN" altLang="zh-CN" dirty="0"/>
              <a:t>让一对已经开始写作的学生朗读出它们开头句子。</a:t>
            </a:r>
          </a:p>
        </p:txBody>
      </p:sp>
      <p:sp>
        <p:nvSpPr>
          <p:cNvPr id="10" name="TextBox 9"/>
          <p:cNvSpPr txBox="1"/>
          <p:nvPr/>
        </p:nvSpPr>
        <p:spPr>
          <a:xfrm>
            <a:off x="1331640" y="260648"/>
            <a:ext cx="6120680" cy="461665"/>
          </a:xfrm>
          <a:prstGeom prst="rect">
            <a:avLst/>
          </a:prstGeom>
          <a:noFill/>
        </p:spPr>
        <p:txBody>
          <a:bodyPr wrap="square" rtlCol="0">
            <a:spAutoFit/>
          </a:bodyPr>
          <a:lstStyle/>
          <a:p>
            <a:pPr algn="ctr"/>
            <a:r>
              <a:rPr lang="en-GB" sz="2400" b="1" u="sng" dirty="0" smtClean="0"/>
              <a:t>Sentence </a:t>
            </a:r>
            <a:r>
              <a:rPr lang="en-GB" sz="2400" b="1" u="sng" dirty="0" smtClean="0"/>
              <a:t>Starters</a:t>
            </a:r>
            <a:r>
              <a:rPr lang="zh-CN" altLang="zh-CN" sz="2400" dirty="0"/>
              <a:t>开头句</a:t>
            </a:r>
            <a:endParaRPr lang="en-GB" sz="2400" b="1" u="sng" dirty="0"/>
          </a:p>
        </p:txBody>
      </p:sp>
      <p:pic>
        <p:nvPicPr>
          <p:cNvPr id="13314" name="Picture 2" descr="http://t1.gstatic.com/images?q=tbn:ANd9GcTJybDmSlNKUBcxnEaUDf0ndtEhX2gj5J80N6xIluxdMkpgY1fZ"/>
          <p:cNvPicPr>
            <a:picLocks noChangeAspect="1" noChangeArrowheads="1"/>
          </p:cNvPicPr>
          <p:nvPr/>
        </p:nvPicPr>
        <p:blipFill>
          <a:blip r:embed="rId3" cstate="print"/>
          <a:srcRect/>
          <a:stretch>
            <a:fillRect/>
          </a:stretch>
        </p:blipFill>
        <p:spPr bwMode="auto">
          <a:xfrm>
            <a:off x="323528" y="1556792"/>
            <a:ext cx="3727002" cy="320337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写作框架和聆听框架（见前面几张幻灯片）一样，它也为学生做了一些工作。</a:t>
            </a:r>
          </a:p>
          <a:p>
            <a:r>
              <a:rPr lang="zh-CN" altLang="zh-CN" dirty="0"/>
              <a:t>帮助他们将专注一个任务上——写作本身。</a:t>
            </a:r>
          </a:p>
          <a:p>
            <a:r>
              <a:rPr lang="zh-CN" altLang="zh-CN" dirty="0"/>
              <a:t>写作框架是高度结构性内容，要给出开头段落或为下文每部分提供内容线索。</a:t>
            </a:r>
          </a:p>
          <a:p>
            <a:r>
              <a:rPr lang="zh-CN" altLang="zh-CN" dirty="0"/>
              <a:t>或者，它们更贴近结构指导原则。</a:t>
            </a:r>
          </a:p>
          <a:p>
            <a:r>
              <a:rPr lang="zh-CN" altLang="zh-CN" dirty="0"/>
              <a:t>你可以为特别类型（论文，报告或总结等）建立一般性写作框架，然后在整堂课或重要环节使用它们。</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Writing </a:t>
            </a:r>
            <a:r>
              <a:rPr lang="en-GB" sz="2400" b="1" u="sng" dirty="0" smtClean="0"/>
              <a:t>Frame</a:t>
            </a:r>
            <a:r>
              <a:rPr lang="zh-CN" altLang="zh-CN" sz="2400" dirty="0"/>
              <a:t>写作框架</a:t>
            </a:r>
          </a:p>
          <a:p>
            <a:pPr algn="ctr"/>
            <a:endParaRPr lang="en-GB" sz="2400" b="1" u="sng" dirty="0"/>
          </a:p>
        </p:txBody>
      </p:sp>
      <p:pic>
        <p:nvPicPr>
          <p:cNvPr id="12290" name="Picture 2" descr="http://t2.gstatic.com/images?q=tbn:ANd9GcSdFjxiYS1vHhuNXADoaW1c0FFRCurJAsnnpTec0yvq5Egtpkeg"/>
          <p:cNvPicPr>
            <a:picLocks noChangeAspect="1" noChangeArrowheads="1"/>
          </p:cNvPicPr>
          <p:nvPr/>
        </p:nvPicPr>
        <p:blipFill>
          <a:blip r:embed="rId3" cstate="print"/>
          <a:srcRect/>
          <a:stretch>
            <a:fillRect/>
          </a:stretch>
        </p:blipFill>
        <p:spPr bwMode="auto">
          <a:xfrm>
            <a:off x="683568" y="1628800"/>
            <a:ext cx="3002580" cy="357103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计划留存形式是你需要分发给学生的一份档案文件，他们可以用它来帮助自己制定工作计划。</a:t>
            </a:r>
          </a:p>
          <a:p>
            <a:r>
              <a:rPr lang="zh-CN" altLang="zh-CN" dirty="0"/>
              <a:t>你可能有一系列计划留存形式，有关写作任务，小组合作，研究作业等等。</a:t>
            </a:r>
          </a:p>
          <a:p>
            <a:r>
              <a:rPr lang="zh-CN" altLang="zh-CN" dirty="0"/>
              <a:t>留存形式的详细程度取决于你觉得自己的学生需要多少支持帮助。</a:t>
            </a:r>
          </a:p>
          <a:p>
            <a:r>
              <a:rPr lang="zh-CN" altLang="zh-CN" dirty="0"/>
              <a:t>事情也可能是这样的，有些学生你给了他们详细的方针指南，却只要求他们从你提示的一系列选项中做个选择。</a:t>
            </a:r>
          </a:p>
        </p:txBody>
      </p:sp>
      <p:sp>
        <p:nvSpPr>
          <p:cNvPr id="10" name="TextBox 9"/>
          <p:cNvSpPr txBox="1"/>
          <p:nvPr/>
        </p:nvSpPr>
        <p:spPr>
          <a:xfrm>
            <a:off x="1331640" y="260648"/>
            <a:ext cx="6120680" cy="830997"/>
          </a:xfrm>
          <a:prstGeom prst="rect">
            <a:avLst/>
          </a:prstGeom>
          <a:noFill/>
        </p:spPr>
        <p:txBody>
          <a:bodyPr wrap="square" rtlCol="0">
            <a:spAutoFit/>
          </a:bodyPr>
          <a:lstStyle/>
          <a:p>
            <a:r>
              <a:rPr lang="en-GB" sz="2400" b="1" u="sng" dirty="0" smtClean="0"/>
              <a:t>Planning </a:t>
            </a:r>
            <a:r>
              <a:rPr lang="en-GB" sz="2400" b="1" u="sng" dirty="0" smtClean="0"/>
              <a:t>Pro-Forma</a:t>
            </a:r>
            <a:r>
              <a:rPr lang="zh-CN" altLang="zh-CN" sz="2400" dirty="0"/>
              <a:t>计划留存形式</a:t>
            </a:r>
          </a:p>
          <a:p>
            <a:pPr algn="ctr"/>
            <a:endParaRPr lang="en-GB" sz="2400" b="1" u="sng" dirty="0"/>
          </a:p>
        </p:txBody>
      </p:sp>
      <p:pic>
        <p:nvPicPr>
          <p:cNvPr id="11266" name="Picture 2" descr="http://t0.gstatic.com/images?q=tbn:ANd9GcTlmLxMQwzWEb9NimSIQnwho-LlP-EBCmg0gUzm2S-PjxV8iWjgGA"/>
          <p:cNvPicPr>
            <a:picLocks noChangeAspect="1" noChangeArrowheads="1"/>
          </p:cNvPicPr>
          <p:nvPr/>
        </p:nvPicPr>
        <p:blipFill>
          <a:blip r:embed="rId3" cstate="print"/>
          <a:srcRect/>
          <a:stretch>
            <a:fillRect/>
          </a:stretch>
        </p:blipFill>
        <p:spPr bwMode="auto">
          <a:xfrm>
            <a:off x="251520" y="1556792"/>
            <a:ext cx="3660044" cy="3742480"/>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碎纸屑是一种思考工具。</a:t>
            </a:r>
          </a:p>
          <a:p>
            <a:r>
              <a:rPr lang="zh-CN" altLang="zh-CN" dirty="0"/>
              <a:t>它是我们记忆的延伸。</a:t>
            </a:r>
          </a:p>
          <a:p>
            <a:r>
              <a:rPr lang="zh-CN" altLang="zh-CN" dirty="0"/>
              <a:t>我们在碎纸上记录下什么，就不需要用脑子记住了。</a:t>
            </a:r>
          </a:p>
          <a:p>
            <a:r>
              <a:rPr lang="zh-CN" altLang="zh-CN" dirty="0"/>
              <a:t>因此我们使用起来很方便，也能解放短时记忆给其它事情。</a:t>
            </a:r>
          </a:p>
          <a:p>
            <a:r>
              <a:rPr lang="zh-CN" altLang="zh-CN" dirty="0"/>
              <a:t>鼓励学生们用碎纸</a:t>
            </a:r>
          </a:p>
          <a:p>
            <a:r>
              <a:rPr lang="zh-CN" altLang="zh-CN" dirty="0"/>
              <a:t>向他们展示碎纸的用途，解释使用的原因和方法。</a:t>
            </a:r>
          </a:p>
          <a:p>
            <a:r>
              <a:rPr lang="en-US"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Scrap </a:t>
            </a:r>
            <a:r>
              <a:rPr lang="en-GB" sz="2400" b="1" u="sng" dirty="0" smtClean="0"/>
              <a:t>Paper</a:t>
            </a:r>
            <a:r>
              <a:rPr lang="zh-CN" altLang="zh-CN" sz="2400" dirty="0"/>
              <a:t>碎纸屑</a:t>
            </a:r>
          </a:p>
          <a:p>
            <a:pPr algn="ctr"/>
            <a:endParaRPr lang="en-GB" sz="2400" b="1" u="sng" dirty="0"/>
          </a:p>
        </p:txBody>
      </p:sp>
      <p:pic>
        <p:nvPicPr>
          <p:cNvPr id="10242" name="Picture 2" descr="http://t2.gstatic.com/images?q=tbn:ANd9GcTL3VnLEYLJyb2Sc2B7j2FtZmQsCKu_qVMFQ8mBvZPV_7iQs8PKkg"/>
          <p:cNvPicPr>
            <a:picLocks noChangeAspect="1" noChangeArrowheads="1"/>
          </p:cNvPicPr>
          <p:nvPr/>
        </p:nvPicPr>
        <p:blipFill>
          <a:blip r:embed="rId3" cstate="print"/>
          <a:srcRect/>
          <a:stretch>
            <a:fillRect/>
          </a:stretch>
        </p:blipFill>
        <p:spPr bwMode="auto">
          <a:xfrm>
            <a:off x="611560" y="1484784"/>
            <a:ext cx="2889192" cy="4081562"/>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项目符号和列表是两种不同的组织信息方式，他们呈现材料的方式，在很多学生看来，都简单多了。你可能注意到了，为了简化内容，我已经在这个文件中已经用过很多项目符号了。</a:t>
            </a:r>
          </a:p>
          <a:p>
            <a:r>
              <a:rPr lang="zh-CN" altLang="zh-CN" dirty="0"/>
              <a:t>列表则会让人们简单地把材料分成两种或更多类。</a:t>
            </a:r>
          </a:p>
          <a:p>
            <a:r>
              <a:rPr lang="zh-CN" altLang="zh-CN" dirty="0"/>
              <a:t>一个好策略就是同时使用项目符合和列表的方式，来引导更多的延伸写作。</a:t>
            </a:r>
          </a:p>
          <a:p>
            <a:r>
              <a:rPr lang="en-US"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Bullet Points and </a:t>
            </a:r>
            <a:r>
              <a:rPr lang="en-GB" sz="2400" b="1" u="sng" dirty="0" smtClean="0"/>
              <a:t>Tables</a:t>
            </a:r>
            <a:r>
              <a:rPr lang="zh-CN" altLang="zh-CN" sz="2400" dirty="0"/>
              <a:t>项目符号和列表</a:t>
            </a:r>
          </a:p>
          <a:p>
            <a:pPr algn="ctr"/>
            <a:endParaRPr lang="en-GB" sz="2400" b="1" u="sng" dirty="0"/>
          </a:p>
        </p:txBody>
      </p:sp>
      <p:sp>
        <p:nvSpPr>
          <p:cNvPr id="9218" name="AutoShape 2" descr="data:image/jpeg;base64,/9j/4AAQSkZJRgABAQAAAQABAAD/2wCEAAkGBhQQEBUQEhAQEBQPEA8QEBcQDw8PEBIPGBAWFRQQEhQXHCceFxkjHhUUHy8gIycpLCwsFR4xNTAqNSYrLCkBCQoKDQwNFA8PFCkYFBgpKSkpKSkpKSkpKSkpKSkpKSkpKSkpKSkpKSkpKSkpKSkpKSkpKSkpKSkpKSkpKSkpKf/AABEIAOEA4QMBIgACEQEDEQH/xAAcAAEAAgMBAQEAAAAAAAAAAAAABAUCAwYBBwj/xAA+EAACAQIDBQQHBgUDBQAAAAAAAQIDEQQSIQUxQVFxBhNhgQcikaGxwdEUMkJScrIzYqLh8CMkghU0ksLx/8QAFgEBAQEAAAAAAAAAAAAAAAAAAAEC/8QAGBEBAQEBAQAAAAAAAAAAAAAAAAERQTH/2gAMAwEAAhEDEQA/APuIAAAAAAAAAAAAAAAAAAAAAAAABxvpM7UywWHjCEstTEOUVJb4wVszXJ6pX6gdPW2vRhLJOvShLlKpCL9jZKjNNXTTT3NO6Z+fcHt3Dd3LOpTm762vd9WdP6L+2P8AuFhczlTrZlBO/qVEr6ck7WsTR9cABQAAAAAAAAAAAAAAAAAAAAAAAAAAAAAAAAPn3pe7Pyr4eFaEXLuHNTS1ahK3rdE4+8+gnjV9APyhOhJO1n7D6J6I+zM54pYlxahQu22tHNxajFeOt/LxPp9fsPgpzzvC07t3ds0Y3/SnYuMNhYU4qEIRhGOiUUoxXkgNoAAAAAAAAAAAAAAAAAAAAAAAAAAAAAAAAAAAAAAAAAAAAAAAAAAAAAAAAAAAGM5pb2BkDV33JP4Dv1x067gNoAAAAA2eJ31XEh4iTqS7uN0rXlLlHkvFkuEbJJbkkl0AyAAAA8bA9Bz+K7d4OnPI66bTs8kZTivNKxb4DaNOvDvKVSNSL4xd9eT5PqBJAAAAAAAAAAAAAAAAAAGuvWyRb9ni+CItJ31erZq2tW9aMesn8F8zGnWLxFnE0Yho0fajVVxBmVW3AYr1nTfK8fmiwObp4i1en4zS8np8zpDVAg7Xxfd07rS7t5Wb+i8ybKVivxNDv33b+7GznbnwgviQcvsiq1LvpznOpO61doRV90Y727aX3ancIr6GwaMJKSi21zlJq/O24sQAAAHCelrb08PhoUoXX2iUlJrfkilePm5L2HdnJ+kbsvLHYZd2r1KLcoL80WrSivHRPyA+PbO7U04U5RdLM3fV734lz6Nu1Uo46EIpqNefdTjw1+7Lqnb3nGYrZNSE3BwlFp2aaaafinuPovor7FVO+ji6sXGnSeaGZWzztZZfBb7+CJg+xAAoAAAAAAAAAAAAAAAAoNvzy1Yvg4W81L+6I8cSWm3tnurTvFXlTeaPiuMf85HJ/aGi+xFz9qNdTFlS8UzVUxIkFvsv/UxMFwheb6Jae+x1snZXfDVlL2ZwHd03VlpKok9eFPh7d/sJtbFKSv8AhX9X9hVYYjG2V7O70guOui82S8Jh8kbb3vk+cnvZB2fQdSXfS3a92v8A3fyLQgAAAAAAAA01cHCTzSpwk1ucoRb9rN1gAABhUqZV10S5sDMGhtpuWukVZJ+3Q2Um7eta++y4IDMAAAAAAAAwqzsm+SMzXiPuvoBq+0StfKrdTfCV1fmRYuTjlUdN178DJ3TUE/w/W7AlFVtLs9TrPMr05Pe42s/FolVKrVo5rW3u3yEcQ7PW9rWduHMDn32Nnf8AjRt+iV/ZcwpdnFTqOM33qypppOKV76NHQqs9LTUnK+jVrabyN9os7ZtXruvfqy6jOo5SiouyStdJWvbgzTWpd41TTtHWVTwgt6XXcbsRUbUbaXv0vexowianJX1cPcnexBb0pJpW3cNLGZCjNxje++9lbdq7s9hXd7Zs178LWYVLm7JvkmR6GJbdnbVaWTWpjTcnG7lpZ8N+n+ew0JceVvff6ASFim5W0s3bc72v1JRXwjaS6xMp17v7zitbW9wE404iq42tbXmaYYl5XrdqyXn/APDXK9k22027XdwJDxD9XTek9z87ciQQXN+rq/uw4s9rzab9bjok38gJpFxErSXgnbq07fA2Yapda8HY04tesunz/uBhRi3JW4PV/G5Lp0UtUteb1ZHoVGtdXG9unQmAAAAAAAAADCsrxaXIzAGuhG0UnyMZQfeJ20t9TcAI9Wk82ZJS0s07CKlZvLFbrLTdxuyQacU/Vt+ZqPv191wK3GYjJepJKCS03bufmU+zcXKWIlmhKLjGFozVtGsyl5pl86SqV7NXjTWbXdmvaPzfkQq//dTfhBeWVfUIs6tJvLpu32slvREkstVPg04vzVvjYlxq6EPHO6JFTVRk42tbK7q7TvrqZRjJ/hjHffdd6cDZhaueEZc4pvrxNpRoowahZrX1jDD0dGpLfbl4koARZ0nnvbS8eR5KjKLvHy3ex3JYAjd1Jxd9900aZwko3eijd6uKst7bd9xPOE9Lm150cJCELrv6lptfkir5fa17AJOK7f4SEsveSnkUU8kG1db7PiW2yNrU8VFyoTU1qpblJX5p6o+EbM7UqlGUXSve+r39Sy7CdpZxx9JxTip1Y05rhKnJ5X8b+SIPvWFg0ndW18ORhjOHn8iUR8XG+X9SXtKGDlpbk/c/8ZINapWlmWl1Zr4M2AAAAAAAAAAAAAAA013rHq37Is3EHEV1KyXGTpq3Bvf00Az2dT0c+M5N/wDFaL6+ZU4qf+4m/GK/pR0EY2VluWi6FBjKf+4n45H/AEr6FEmnVNOLloa51LEPE7RX3d7eiS33MwX+xZ3opflck/8Ayb+ZOK/BU+7Uf5klLq9308ywKAAAAAAc9237Nfb8K6cbKpB56d9E5Ws4t+K+R0IA/MW0uzFejUcJ0qkXe1nFrz8V0O99GXYKp30cVWg4QptTgpJpzmvu2T4J638D6/Y9AHjR6AAAAAAAAAAAAAAAAANGLr5IuT4Jt9EU3Z7vp5pyStOtKWrd1ZWtFW3cCx2tL1bP8ayrrmWhjsWfqZeKd/J/3uBYlHjP48ukP2ovCgxr/wBef/H9qAh7UhOSUKSUpzvlTaS0Te/yOe2fKcKjVWLjOLtJSVmuh0+Bbli4JfgjUk+mXL8Wiy2xsWNdZlaNSK9WXNfll4fAsRpweJzwtfgWmGq5op8dz6o5TCudKeScXFrg9zXNPijoMFiVe35/3W+a+BFWAAAAAAAAAAAAAAAAAAAAAAAAAAAAADCrSUk01ozVhsFGnfKnra99fL23fmSAAKHHfx5Pwin1SL45LaOKcatRfzyKLHs9TvKrU43jBfpSv8X7i8KTsum4Tm90ppLyW/3+4uyUVHaOWWEJW3VEr8k4v6IqaGLblF/zw/ci927h8+HmuKjnXWLzfI5bZ87uP6ofuRUdyACKAAAAGwAOdx3b7B0Z5JVlJp2eSLmk+q0fkWuy9s0sTHPRqRqJb7b1+pPVATQAAAAAAAAAAAAAAADxs9PHG4GLqpcTB4uK4o9lhovgRauHhyYEj7bD8xx+3qi76bW5tP8ApR0FWiluT13eJAxez1LWcPNtosRcbKhGnRhC60im/wBT1fvZM7xc0c7gajknFXeR5dLvS2hPg5LfTl7GRUrH4pRg+N/VS8XzOZpYF01ffbd5F9iZRnBxknF8G09JcGRMJWWVwdrp8SouoVrpNX1SaM0yBha8oq1lJcLSV0TaVZSV1wdnfgyKzAAGEl4nGelDbM8PgrU281aapu2jyWbkvPRebO2Ob7ddn3jMJKmnFTg+8p3tG8kmnG/im/cB8S2Vt6jFS7yGZ66yV/YTex/at0cdCVPNGMqkYVF+GVOTs18+qRz+N2PUpzcZRlFp2aaaaOs9HPY+dfEQqSWWnTlGc29E7O6gubZB92iZHiPSgAAAAAAAAAAAAAAADXUo5uMvJmMMLFc31bZuAEPG4ZyyuLs4NtaaaqxEr4Cc/vS9iLc0yA07NwKpJpcXdt72yYYw3GQGM4prVJ9dSHV2fCTvlt0bRMkYgQf+nW3Sl7n8iTg8NkT1bu7u/QkJHoAAACPjKijHVJ9VckETH0roDnMXTjN3lTpy5ZoRfxRY7LqpNRyxVt1opW6GKwRsw+FakBdJnp5BaHoAAAAAAAAAAAAAAAAAAADW0bDywHkTI8SPQPJGKRkxYD0AAAAAPGrnoA0vDmUKKRsAAAAAAAAAAAAAAAAAAAAAAAAAAAAAAAAAAAAAAAAAAAAAAAAAAAAf/9k="/>
          <p:cNvSpPr>
            <a:spLocks noChangeAspect="1" noChangeArrowheads="1"/>
          </p:cNvSpPr>
          <p:nvPr/>
        </p:nvSpPr>
        <p:spPr bwMode="auto">
          <a:xfrm>
            <a:off x="63500"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9220" name="Picture 4" descr="http://www.presentermedia.com/files/clipart/00002000/2829/bullet_point_stick_figure_point_high_md_wm.jpg"/>
          <p:cNvPicPr>
            <a:picLocks noChangeAspect="1" noChangeArrowheads="1"/>
          </p:cNvPicPr>
          <p:nvPr/>
        </p:nvPicPr>
        <p:blipFill>
          <a:blip r:embed="rId3" cstate="print"/>
          <a:srcRect/>
          <a:stretch>
            <a:fillRect/>
          </a:stretch>
        </p:blipFill>
        <p:spPr bwMode="auto">
          <a:xfrm>
            <a:off x="755576" y="1124744"/>
            <a:ext cx="2304256" cy="2304256"/>
          </a:xfrm>
          <a:prstGeom prst="rect">
            <a:avLst/>
          </a:prstGeom>
          <a:noFill/>
        </p:spPr>
      </p:pic>
      <p:pic>
        <p:nvPicPr>
          <p:cNvPr id="9222" name="Picture 6" descr="http://t0.gstatic.com/images?q=tbn:ANd9GcSUc-AQ4KkuiZ-9zisaqsEs33T29xbAJpfYW26xFeIaZ-9qWefo"/>
          <p:cNvPicPr>
            <a:picLocks noChangeAspect="1" noChangeArrowheads="1"/>
          </p:cNvPicPr>
          <p:nvPr/>
        </p:nvPicPr>
        <p:blipFill>
          <a:blip r:embed="rId4" cstate="print"/>
          <a:srcRect/>
          <a:stretch>
            <a:fillRect/>
          </a:stretch>
        </p:blipFill>
        <p:spPr bwMode="auto">
          <a:xfrm>
            <a:off x="1619672" y="3285624"/>
            <a:ext cx="2287141" cy="2276977"/>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556792"/>
            <a:ext cx="4176464" cy="2585323"/>
          </a:xfrm>
          <a:prstGeom prst="rect">
            <a:avLst/>
          </a:prstGeom>
          <a:noFill/>
        </p:spPr>
        <p:txBody>
          <a:bodyPr wrap="square" rtlCol="0">
            <a:spAutoFit/>
          </a:bodyPr>
          <a:lstStyle/>
          <a:p>
            <a:r>
              <a:rPr lang="zh-CN" altLang="zh-CN" dirty="0"/>
              <a:t>个体写作因人而异，因为每个学生都会有他们自己的方式来创作。</a:t>
            </a:r>
          </a:p>
          <a:p>
            <a:r>
              <a:rPr lang="zh-CN" altLang="zh-CN" dirty="0"/>
              <a:t>在学生开展这项作业时，老师可以使用一些本文件中提到的技巧或策略来进行说明。</a:t>
            </a:r>
          </a:p>
          <a:p>
            <a:r>
              <a:rPr lang="zh-CN" altLang="zh-CN" dirty="0"/>
              <a:t>试着确保你让个体写作功课通过活动的形式变得有进步。这会让学生们开始写作时变得容易点，他们会开始有机会思考这个话题，然后开始组织自己的想法。</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Individual </a:t>
            </a:r>
            <a:r>
              <a:rPr lang="en-GB" sz="2400" b="1" u="sng" dirty="0" smtClean="0"/>
              <a:t>Writing</a:t>
            </a:r>
            <a:r>
              <a:rPr lang="zh-CN" altLang="zh-CN" sz="2400" dirty="0"/>
              <a:t>个体写作</a:t>
            </a:r>
          </a:p>
          <a:p>
            <a:pPr algn="ctr"/>
            <a:endParaRPr lang="en-GB" sz="2400" b="1" u="sng" dirty="0"/>
          </a:p>
        </p:txBody>
      </p:sp>
      <p:sp>
        <p:nvSpPr>
          <p:cNvPr id="8194" name="AutoShape 2" descr="data:image/jpeg;base64,/9j/4AAQSkZJRgABAQAAAQABAAD/2wBDAAkGBwgHBgkIBwgKCgkLDRYPDQwMDRsUFRAWIB0iIiAdHx8kKDQsJCYxJx8fLT0tMTU3Ojo6Iys/RD84QzQ5Ojf/2wBDAQoKCg0MDRoPDxo3JR8lNzc3Nzc3Nzc3Nzc3Nzc3Nzc3Nzc3Nzc3Nzc3Nzc3Nzc3Nzc3Nzc3Nzc3Nzc3Nzc3Nzf/wAARCACDAMYDASIAAhEBAxEB/8QAHAAAAQUBAQEAAAAAAAAAAAAAAAECAwQFBgcI/8QAOBAAAQQBAgQFAgMGBgMAAAAAAQACAwQRBSEGEjFBEyJRYXEygQcjoRQzUnKRsRZDwdHw8UJi4f/EABoBAQADAQEBAAAAAAAAAAAAAAABAwQFAgb/xAAiEQACAgEEAwEBAQAAAAAAAAAAAQIDEQQSITETQVEUImH/2gAMAwEAAhEDEQA/APVwE8BIAnNUnoUBPASAJwCAUDZGEqXCAAEuEoSoBAEJQlQDUYTkIBuEmE5GEAzCrXpvArPeOuwb8lWyFz2t3AbbYQ7yRjcerlTfPZBssqhvmkVpvLGSTuVj17TWyuZkcwOQPZWb1ocvVcRrl91WQTxOw9h236rjZeeDrQrTTyd5JcZIzGd1mWGtyTndc/pnEdTUmZZI1srRu0ndpWzDZha3mfIHOXtza4Z5itvQGHI5n7BZt6y2NpA2Satq7Wghj/1XI6jqw3Ln4Hypi9xfFYWWXLt3JOCsiW1v1WZa1eEHHiZ+FSk1JrvpDitUapfCqd9cfZrST5PVCwv2iRxJyQhW+IzfpR9ahSNTQE8BbDmjgnBIE4BAKlCQJwCAAEYSgJUAmEqEIAQhCAEiVIgEXFcUtfX1MP6NeCR7rtlna1pceqVTE8hsg3Y/0/8Aipvr8kMIuos8c8s851K3yREleZ8UaoXPLGklx6brveO60/D9PxLuzXnliLTnnd6BeRltnU7zYa8b5bM7+VkbBkknoAsdGnk5ZkujbdqoxjiL7DSaF/VNUhp6UySS5M7DeQkY9yewHcqa/qmr6bdnpu1Ns7oXlhkicHscR6HG4W5q1qHgvT5dE0uVsmuWG8upX4j+4af8iM/05nfb44kDO52W9wi+0c1TkumXpdZ1Cc/mWXH42Vh2oss1ntmja6UtxzdPv8qvpulWdRkxCw8gPmeRsF0EXDQgjy5pc7uVTN1x49mmqN0/fByscTnHJU4jwt92nsY7Bbj7KB9Vo6BPMmevztGWGoVqSENKFO4jZg+sgnhMCkatBkHBOCQJwQAlCAlCAUIQlQAEuEdkIBMIKVCATCROSFANVHWtVp6Lp0t6/J4cMQ+7j2AHqVNqN6tplKa5dlEcELcvcf7L5u/ETjW1xVqTmsJjpREiGIHoPU+5UAq8b8VXeLtZDuQ+GCWV4WAnkHsO5P6qaWVnAdJ8MRa7imyzEjgQRpsZH0gj/NI6+gVCrd/wkw2YznWpo8QNI2qtdj8xwI/ebeUdup7LmJHOkkdLK5z3PJLnOOSSepJ9UIEHM7JccknJz1K1NA0h+rXAzBELN5HD+yn4S4Y1DivVW0aDAAPNPO4ZZCz1Pv6DuvT26DT0C3PRohxjiIbzPOXPOBlxPucqm6xwjwaNPV5J4ZUp6fDTrtjiY1jG9GgJtjG/ZX5jgbd1mWZMZyuast5Z2tsUsIz7McbwQcLFtx+E44OR2W0XE5wFjankZV0SqUeDNlIJQmHoMoWhGV9n1e1PCYE8LWc0elBTUoQD0oTUqAclSJUAqMpEqgAhCEAKG3YhqV5LFmVkUMbS58j3YDQOpJUq478VK81rhKdlaz4L2Pa8x8nN4wBwWfJz/wAyvMpKKyyUsvBzn4hx2OM6VaPQ7L3YBeyJxxG5v8RPYnt/2R47drHh15ZdjxqLTlsLt/DPq7/RdvpXFJ4W0qWkyqx03JzSVnEmSu89Nj1aO7erT3IK42erf4jfYv2pueXq2R//AJ+3wFipstjJ+V/z6ZqnSp4Va5Oce580jpZnF0j3FznOOS4nqStrhLhfUeKtVbR09mG9Zp3DyQt9T7+g7/qpuFOENU4n1gafVidFyHM872Hlhb6n/Qd19J8NcOafwtpMen6XHytHmkkdu+V/dzj6rd2ZMYI+GeHtO4X0lmn6dHhrfNJK7d0r+7nHuVxNvmksTzvOS+Rx/Vei2ZMRvOexXnVweVyyap8I6OgWZMybMoGcrJsyZKt3TgrPeMrKjpyiRc2+6zdRw7K0JRgLKuv6r3Hspl0ZLmve8tYM4QtPTIi5r3gdShaN+DG688n0+1PCjCeFsOaPCcFGHtLywHzAZx7KQIBU4JBhHQoByVNylQChKkQgBCTIXOcS8SQ6ZYZUaXGRwBcGNy5xOzWN93bnPYA/Irtmq47meoxc3hGtqeoMpxE8w5h7ZI+3quWkiktutazb5g6sSwQynna1jdycAAhxB6H2UOgmy6UWNZkhY+z+6gG5YW9ifUDO/ZcxxFxfPqN13DWnObI2xkyWYXFpjJ3PLjsBnruT8riu6eosbl0jaq9nEezleKXz8ZarPq+mwMqVK3Myu8sPPYxjLnnGen2aEnA2h6xe1x2nHTp60TZD+0CWNwjgcBnO/X05c9x23XqvBXC1anDVuzwNaYYgKjCDmJpHX1BIPmB6kArrnzBp7fK6lde+tb1x8KZ2eOf8eivpem1dJq+DWaMuIMj8AOkdjGT9gPhWJJAR/sq0tgDvhVpLjQPqC0LCWEUNuTyylrtzwKz8Hd2wXHzEGPBOStLiWwZJmtztjosGSTyYJXO1Et0sfDsaGrEM/TMvgFxCzScHCu3X+crOkfuqUb5cIisP2WHb5pJRGOpWpZk8pUWl1TPK6VwzvgK2DxyZprPBbpwiOFoAQrTmFhwAhNxVtPfwpGqBxfj8sNLv/Y4CZHcA8tlhhd0y76T8O/3wfZdQ4hDrFN04gtQB5sVXFzWsfyl7T9TQfXuM7ZAztlWdOsmau2Rz2yRkZZMBjmHuOx7Ef9Cw0hwyNx6jdUJIxV1BnKGmC65zZYyMjnDSeYD0IBB+3ugNQdUqohk9Q5g5p6438Mnzs/lJ6j2O/v2VmvYjsAmJ4Jb9TSMFp9wdx90BMELK4gNqrTl1GhMBYgZnwZCfDnH8BA3BPQOG4JGxGylltaiY4hBQaJi8B4lkAYG9yHDJ/TKA0UKoLjW7WY3wH1duw/Dht/XB9lT1jXGaZHWcypYvPsy+HCyphxJxkkkkAAAdUBqSvbFG+R5w1rSSfbC4J1Z7rljVLMLn2ZSHNaXfu2uPKAMdHYAy7t69V1upz87RWYA50n1ZP0/P/P0WTM2rWa9vikueSXCM43zvv79z198bLlatWaizxw6Xb/010zVUcy9nGcY8V19KDqmnQx3tTlY6Ftcx+K2JvfYYO+c+5VT8L+H7DZ5tX1iu6tznLY5G8rpD/L2aPjfb037FjhGCKdYRg7nlZgk+pPdHg25j9Dhn1K0UaaNcFF8nmdzbzHg2Z9VjG3Ms6S9NK8+H0T6+kyEgyEArQiosZ1IWrDZRwjGJsPPmcU5tV7zvlbgrxA5wn8rB0GE2jcefcRHw7bY/QLFndhpXW8a0zzR2mjYDBXIWBluVz7YNTZ3NJYnWjJtHcrOmdjK0rA6rNfFJNKIo2kuJXhRNEpJ9mfNzyuDGjK6XSaghqtIHZOg0iOrWBfgyO3cVfbhkTWjoAkljgqhLdyjPnZ5kKWZw5kKCcHtzU8YIwVECpGldc+dGCrBnIjDf5SR/ZSxwxxu5mtHNjHMdzhAKcEA7qMdk2SCKYtdLG1zm9HEbj7pQnZQDG1oWuDuTmI3Bc4ux8ZUpSBCAcPZQuq1jOyZ1eIysPM1/KMg4xn5wSpMoyhBTOmVTZmtFjjLKRz5ccbDHTp2CeKsLRhsbR9lYJ2SKMJdEttkBhb6D+iaYx6KchJhSQQ8qTClITSEJIymEKUhMIUArWYY7ERimaHMd1BXK6rw/UiY7wpHNI6AnIXYOasfV6kk+Sw7ey8Timi2ucovhnns+jkvP5m3sEQ1IKY8gPMepK37NGVucgrPloSuduCqFWl6NTulLtlC24OhjPbKryyYYtC3TfHSxynLd1juk5m4PVUTi1Lk26eacMEEknm6oUM2zkLzgvyj3sJ4KiBTwuqfNkgKeFGE4FAPBSpoShCRwSpqEIFyhIhQBUmUIJQASmpcpqAQppSppQCJp6JxTSoJGlQvUxGyjcEBTmY153aFVkrR/wBaD2qBzFGD0pGVdqNkrva1ozjYLiruh3OZz44j16L0N7VA9i8TrUi+u1w6PJrVO/G/H7K8oXp0kDXHzNB+yFX4UXfqkdQ1SBCFqOeKFI1CEJHBKhCAUJUIQCICEIBEIQoAhSFCEAhTShCAakQhAIVG5CFAInKJ6EISQPUD0IQ9IgeN0IQoJP//Z"/>
          <p:cNvSpPr>
            <a:spLocks noChangeAspect="1" noChangeArrowheads="1"/>
          </p:cNvSpPr>
          <p:nvPr/>
        </p:nvSpPr>
        <p:spPr bwMode="auto">
          <a:xfrm>
            <a:off x="63500" y="-593725"/>
            <a:ext cx="1876425" cy="1247775"/>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8196" name="AutoShape 4" descr="data:image/jpeg;base64,/9j/4AAQSkZJRgABAQAAAQABAAD/2wCEAAkGBhQSERUUExQWFBQUFxcaFxgYFx0aFxcYFxcYGBgYFxocHCYeGBojHBcXHy8gJCcpLCwsGB4xNTAqNSYrLCkBCQoKDgwOGg8PGiwkHyQsLCwsLCksLCwsLCwsLCwsLCwsLCwsLCwsLCwsLCwsLCwsLCwpLCwsLCwsLCwsLCwsLP/AABEIAOEA4QMBIgACEQEDEQH/xAAcAAABBQEBAQAAAAAAAAAAAAAFAAIDBAYHAQj/xABJEAABAwICBgYIAQkGBQUAAAABAAIDBBEhMQUGEkFR8AcTYXGBkRQiMlKhscHRQiMzYnKCkqLh8RUWF0NTVGNzssLSCCRVg5P/xAAaAQADAQEBAQAAAAAAAAAAAAABAgMEAAUG/8QAMhEAAgIBAwMCAwcDBQAAAAAAAAECEQMSITEEE0FRYTKBoQUicZHB0fAjQvEUFTNSsf/aAAwDAQACEQMRAD8Az9TRIRVQrZ1dGs7X06yRZoaBEEXciDKdKlp7lFI6ZFsRsrwUyuxUyuU1JdEo6LsUmztQGNMvHU6P+hpr6NJZ2pmZlplQnpbLXS0Q4IfVUGCKkFMy5iUsLrFXJKY357FGKe25UUhkS7OChkapWPso5ZVVAY+mhv8A0RWmhQylPPPcjdAzHnwU5sQuU9NgrsMNubKekjFlYdCoSHgynLKQPNC6itPPN0QrBmgFZJmmhuVsZNWqo+tVeaVUpJlrWOybyUExVX3pGRCI6lXY5LpZYqGjlsndOmekJjyoi5TSRVydFyKpVgPQhr7FXopFVxRFSdlnre1eqskkofUjV1jFm6+JaWsWfq81KIaKtHFiitNFc888FSpxZGKJidmeRdo6fEIxDSdiZRMCIxYc88FBoQpupuefBMdTq7U1MbBd8jIwb2L3BgPcScdyip6hkjQ6N7ZGnItIc0+IU2FA+Sj7PhnkqNVTWHP3WicwKhUQc8Mvp8UqkcZeeiBVGSlstNLTKjPTq8WOjNzxKlI1HqinQqaGxWmIWe0YWhoG4ILSMR6iGSlMQMUatvOCrU6fO+wSVsFclCtI555ss/XDNF6uX6oJVyKmOJRsEzBU3tV2YqpIFuhwZ5EBCs07lXKkhRkthY8l0uUD1ICopFkkqNkXsRuKtwyKm5SwPTrgnJUy5tpKLrexJKE2Ne+10AnfijelTmsxPPipRWxVui02RFqCZZuOfFFqGoxCrRkkbKkmwV/reeefO6ztDU4c96I+k8885IOAlmO6ZqYup6eW/qiR7Lbtot2r9+7wXnRDVRiKZoLus/JucD7AaBsgg8dq9+wBW+lCz9Fg72VTP4onfZZjoqqNmeQX9qE/wyA/VNOP9KjkzrhlUcknPO9DzVrw1ePPPFY3jDqLDm3VSeJTMmTHuRjEsgVUxZoPPDij9Qg84xWiPAzIIgjFChMRxRWk555+yTJhuFeVOSZBIlUy4JYoFgescgdY7nnnFFqt6BVjsVpihrKsjsVDIvSV45aIokyFy9izXjikw4pvApcaUyRexlJ6yTRrgyu8qOOReyFU3S4oRYZIvekL1DPSe5epqEOh6WqMD4rHVE+JRnSdbgVlppblLBbDTe5ejnRCkq7EICxytxvKYnpNfT12Gautrr896x0VWQrLNKJibiG9bZNvRVUL+xJTP83Ob9QsRqDUbNQOBZKP+ly1L6vraDSLP+BE/wDdnA+TliNWJdmZh7XDzbvTP4AVvR0/00c/TDikyqxQM1N1Yppue9JpQtOzQxzKXrec0OhlVkvU9JoiNnehdQr0rkPq32Rod8EAfY89qI0kyB9crVLUrnGyDZpWS88+C8mcqMVSrEkyVRBYPqkJqmItO5DqlWijrA7s0ilMLFJqugMYWp8cF05rcVZa1EUdHSpstGVcjKkcs0kaIOgBUQFC6hpC0lQxCKtiRRHcgRtlJWOoXiItl+rrbqoFXD+KkY9NQLLUYVqIqi2TnnnFWIZUKGsINKWwFXZKpRN2oUdYX0VEDDXN96im/gdG/wCiwWgz+Wb+uPi0hdI1GgZPWNgkxZPFPG+xsbOjJNjuOCymsurrKHSJiic4sa9pbtZ2JyJ35qsV9xkZfEE23VqlJUkNA92TSilJq7JvFlFziuWWUG+EKnKuBTQ6EeOe5THR7huSd2HhlFjl6AyYoZWoxU07huQerYeBTpoWSYGlfinQ1Nk2pYqwBVluZ2g5DXImyW4usrG8haDR0124rtIg6U8884qq8K7IFA+NNVBBFdEq7EQrW4Kg1MmcesdYqy1yoSFNbVW554oNgDEcik20MirQrPpI3FTdDodOULqVdklVCdyVDlSySVueQkmtC0UUrrzaXm0lsclDlK2RVw5XNGaMmqH7EET5X8GNvb9Y5NHeQuTOovaG0dJVTMghF5JCQL5ADFznHc0DE+XBdWj1KpKWMDYE8oHrSSY3O8huTR2dy86PNRn0DHzVGyJ5QGhoO11Ud7kE73ONr2yACi1u0+2Fjrm3DvWPqMjb0xNnSYtUrYL0Y6OPSVM+7GuEmzssbsizmubjYAdizHSsLaTJ7Y/H1ggdXpx79rZNjm1wwILTcEHsICp6a1hfWubJKB1lrPI/Eb4kjcStOG4xpkuspz1JH0LT6Ka3crJgaFx/VnpLnhDY5D1kV7XP5xg/W/E3sOPAraP0sZsIZGyXvYNNnG2dmnE4blih0cW6nLc0SyTq0tjTyPZxCrvLeKx7tIvBsS7xuCM93iq8umHC/rHzWr/a4+GZl1nsa6WBruCH1Wh2uQek0u+/EBFGaUI9oG++3b/RSl0GWPwMtHq8cuUCK7Vi+XwQiXVxwyxWxZpVpzw5Csska5Sf+oxcoppw5ODnj9EvH4VapIi3MLcmhYeHyTDolvDn6/yRXW18SEl0i/tZldpMkatPNq+DuVKo1dO5aY9Xjl5M8ummjJ1mSHALRaS0DIN1+boO+he3NpWiOSL4ZCWOS5RQmaqMzUUnjKozM557lQkDusN1YjeVFIxTQC5AGJOAAxJJwAA3kqckUgx5kPFRmQrcw9HRiY2SukMDHW9Vjdp4v7x9lp7OxaSPo90U4AB8xJyf1mfaMLLlgk9yjnFHHetKS7F/gzQ/7qX+D/xSTdpia0cV6o8F5sI0+hXhoVAqDtG0PWzRRX2eskYza93bcG38LlfUWi9Cw0sTYYGBkbRbDM9rjm5xzJK+d9GaJc+eJrBdxlj2R27YP0v4L6TnfZTlKkCS4BWntORU7LuxJBsOC4XrZWuqXE3OyMgul690r5DduQHfiuZ1tPYkEcVkWTVK/Q9rBijDDa5fJl4hs7V9wKGUzsEdqocSOKBBmySFvxu7PL6pVRbp32Hir9HWlpDgdkjI885ITG75ldT6G9XqWYzPqWNe5mxsB+LWtN7kNyJJFrpclJWy8JtK0RapUVTWytMhk6g3vKRhhu2jYu3gELQaZ0NSU7XkTEux2Q8NdbuBs0ntIRDW/T7YQWxYhosA0WtbKwGQC5BpnTEsxIcTa+SzY8mSWydIvLFDbJNb+n7k+lNPyu9mpkIH4bBgHaNjDciGr2uD9oRzkvafZfk4Hg7iDxWVbAb3xU8cBWyDcODHkSnydQJB3YfdRteQcCcPlzdQ0FHK6NjrANc0EF7gNq4uN9ypDGG+1Iwebr2vewDcTgvUW6tnmcMmZpdwzRCDT/vXWcnr6dg/Ovd2CI5fvX+CfQVkczbxu2rZi1iOwhQn02KezRaOfJHhm3pdMNPBEYaljlgmnvBz4YLUas6tSSM66WRzIj7LR7TxxPut4b/gvOy/ZkPDo0x6x+UG/Q2O3Dn+qhk0Cx24IVrNrC2lb+TZlvOJ/i+yxdP0vyiQXa1zDbAtt4bQsR3rPL7LyQ3Uhl1iZuqvU2N24IezonZK65JjZfEgY+A+pVvRvSFFN6txDJ7j/wAX6j8nHswPYqukukKZhs05G2Q+y19P0eWO85/IjlzxkqSL9R0WUsUZ6iFkkvGdznA9hAIA8lS0NSxxSN66lip5W4tIYLXGRY4XHiqFP0lVB/EO4tCr6W1nfMyzh9Ldy9SCaVMyWbl+sDSdnrGuB3ObcEZY2Fv6ebKyoLGX9HimiBx6sYt7dk4LllDphjSWSO6ok+1+F44X/CcBgcFotE1JhcOpmIJOLXv2oiDvafaBPEkiy5RGsM/3moP9u/8A/M/ZJWv7Zl/28f8AB/5JI1+P5nHODQpkWji57WNaXOcQGgZknIBdKk1faeCdobQDYalktsg63YSLX8rjxXiazc4kuqWozKS0stnz2wt7Ed8CG8TbDaPbZHqx+Cla/FUNOVAYwk7xgpzeqLYMcW5pGD1l1k6moY7OPKQZ+qc7brjPzVXW3RTdkSMsQ4AgjIgi4KA6y1W3Icb4K7qppPrYJKU+s6L1o+PVuOQ/Vd8xwWXTSUl8z6CUVGl8jJVsFlntJwWcHcc+9brTGiXMztjuvks5pChu0g2F8ju7CtWKdMw58OqLQF0dBtnsBxW10DUOiIcw2O/tHAoYzRYhPVtdtcXDed5HYjlLo6zbg944fyTZpqS9junxuCV8hgVHWEk4Ot4dqyWk6ABxwsUffLsDDPehdU6+IG0d/JWXHJp7GrJG1uDG0mF+efsmzw2Cvtcd7cNwB+aq1Dyc8Ny0xk2zI4pI6JonRgkpafq7skMTPVksOsNvaje02I/RdY9iB6QZJG8sddrhmCLHuxWEk0vN7PWODRgBfADgEe0L0myMAgrW+lU+QecaiIcWPPtWz2XeYXq4s7qp/Q8fLjS3iX56OR+JLSTf2t534jwVGndJA/aDRY4EtsfMjHzCdrCJIGskjkZPTTX6uVm+2bH+68A4ghZqSrc43JPnZUlJEEjpVFp/bAuAbY+sB3jDetKNdpCB1ga4DLZs34ZYDuXFYdKSNyN+9EY9aDaxB88EyyLyCjp9ZVQVQ2doAnDZf6pJ4AnDyK55rVqRLBtPY0uYMThewPzCEVmlXPtbADde+f0U+j9bKqEEMldsnNrvWZ5FF5FLZo5IgoNKjY2H4+6444cCPqrh0qQNl5vwP4h38UHrZNtxeGhhJuWtwb2lo3dyh2lK6GoNuqw0ktOPwPDLP+SJ6P00HjZJxwwv2fFZNrk5riO8cEykwUajSsW0M8B/JBYK57cGOPdu8OHyT6XStxsP35H6FUpmlriMrHD6It3ucE/7yT+/z5pIZ6U7iV6u+Zx9IFh5570+GQ7Q71Cytad6uUQDnYY7I/kF8/zwek9uS8ZA3E5LB64a09YCxuFst/8AJbx8e00jJcw1j0E+N5JB79x+29dkcktuDV0MYOTb5XBhquJ1yTjzz5qpT1rqeeOojBJYSHt99jsHDvR6al55wQaupLXshCfhm7ItSo09TWNqdl0XrB4uOd1sUN0hoyxs76W5yVLU/Svo9QGmxa44XGR3jx+a6BpLRolFwBjY93d5qcqxuhoz1rcxGgtGbTnA/hPwPJRSs2WXHAY3yA7UG0lrB6DIWBu25wF7Ota3HDmyzddrLJUOs6zW52H1O9XjinPfwZ31EYXEOVmlw51mZcU1juJuhVM5XmzdqLilsBZL3ZaMvgh9TKnSVCozSqkIkcs9ipNmqDyrVQ/BVCVrR50g5qlplkbpKaodalqQQ8kEiKQA9VO0bi11r2zaSOCqvbYkXBsbXGLTY2uDvBzCEyBW6Gov6pzHxCunsZS0HJWSsvQmOGp4TSEronDwUx7N4Tl7dcjiIKRrkwhILuAHrgvWlOzHbzgmtCJx6km37/gvUTj6BGjWEerJn585opq/GY3uBdcPAt3i/wB/gnP1MbueR4fZR/3SkBu2WxGIzzC8Z4Xyj0XljJU2Hw1C9aZ2MgO0NohFo2nZG1batjbK/YsjrWXE2zHw5zU8s9EarkPSw15Vb4MnWULXjbjxafh2FB6rRt+eefNFGOdG4uZ4g5O7CPqrbXxy5eq73Tn4cQsKk0e7JGDq9E2Nxz9kV0P0gywsdFNEJdgDZdtbB/bzHiEZq6MWO1hzuUmp2iYJKucPjY8tha5ocLgFso2sMsWkeC1YnHI9M1Zi6qMoQ1RZy7SVc6onfLJbaeb2HsgZADsAsmTUnq33jELQaVpGtlqBstGzUSjK2AIsO7sWf60lei/u7I8/FvG35HROU/Wqum3KRqyydEz51Xkcmvkt3qtJNdUjGiEpWezG6rFOLk1USIyY16bA6zge1OcmRtu4DtVVwZXyFyV7tKMle3THDrrwleXXgKKAPBXqjBXu0uOHP+S8SDk26Y4cxycQo7r0uuuRwtpJN2kkQUfXokCeHIfsjdgntPavl4faL8r6/ua3iXguPbcKpI0HBwB7xdPEx716Z75hWfV4p73TBGMonONZ6ICRxjeWDOwyB8dy53pHST7/AJzLgBcdq7JrHqgKoEMnMN8/Uv8AULET9B0xxbVRv7C1zL95F12CMZ7uSPWl1UNCW9mAqNY5rWMrj32JRnos004aUia5xLZ2yREHi9hLT5tCk0r0P17HHZi2huLHBw+Nj8EEj1Wr6OVkohka+J7Xtuw22mkHhbsXoxxxS2MeSbkubLWvd2Vc7eM0hPblmsztrQa+VvpNbJNEx4jdYgPGy4O2Rt4H9K/ks6Y3jNhT8qxIbKiYPXheoNs+6fJHNDQ0Ox/7z0wOucIGx7Abha5cbkrqDKRnpZrqIuWzrNE6HcPyVTWsNspKdrxfdexFllJqK3suLh+qQnVEHZWXhKc+Jw3fNQmM9idIjKYi66kpo/WudyaCB2lOEqYnZb6xLrVV60LzrQuoFlrrF616rdZ2pwkROssXXu0oBJz8F71iJ1k4ckSoA9O20UdZLdeFyi2+fqkXpjrJbpKHrDyAkiLZ3mDXWkdbqp6iIZes0Pa0W/Rdf4FHabTbX4xVcD+DZPybr7hjZctqOhOQYw1Tf2mlvxF0NqOjzSsXs2lA914d8DivMl02CfKT+h6Hcflfqd1jqZw0Ew7QP+k4O8e7xTnaaYy3WB0ZPvAjsXz6a3SdKfWhlZs7wHN7c24IjSdMdXGQHuedn8L7PHk4X+KzT+y8T+FNfg7D3I+f2/c7vDpaJ2UjD+0Fba8biFxjRvTJFe8sEDjv9QsNt+VxfwRun6RqGS3qSRf8p7XDvsbElZpfZjj8MvzQbi+Dp7ZOBTxOeN1hqDW6BwOzWAG+DZmFvq9rhfzBRyl0wXu2WGKbj1crTbwJup9jqsfG/wCD/Q5wQYnp45MHxMf3tB+YQqq1IoJL7VMwX3gFvyU8mlwz22vZ2uFgO8oLrTr5TwU0h27yFpDAL3JcLC3dn4KkOozr7rTv3X6oXtv5EVT0QUL/AGTIw9jr28CEIn6EW3vHU2/WZ9iubQ66PZ7FVOy3/Ed9SUVouk+qjNxWOf2PDXD5Arcp5P7o/wA/L9Tq9JB2t6Eqj8MkT/Np+SE1HRFXMyiDv1XtKtt6Yav/AFYT/wDWPo5WIumWq3iA4e64f9y55X/1Dpl6r6mYqNQqxntU8o/ZJ+V0Om0DK32onDvYfsuiR9NM++GE9z3BOd00T2/MQ+L3fZcsns/58ztMjlz9GN3sHkojohnurptR0rOf7VHSnvufoqE+ukb89HUh7RtD5BN3fxO7Zz86EjTToBnJWhrqnrHFzYY4hua0uIFu03KqFj97W49qKyv1A8PsBzq83iV4dAfpHyRqx3tHmkL+7l2pu8/UXtIBu0E73v4U06Ef7w8loG5ez8lJsjuTd5i9lGYOhJeLSvDomUbge4rUhgSBbb+qPfYOyjKf2dKPwHwUZppBmx3kutaB1e0dMwdZXmKS13McwMtxALsHd4KKSahUJ9jSUfbfYPycFRZ15a/MXsnDOqd7rv3T9l6uzf3Gg/8Ak6bn9peo/wCoXqvzF7LOhDZUuw08F71IOWCa+lK+dXU5Eek4QfkcaccVRq9XYJQduKN/HaaDz5qcscF6Ce1Vj17XKA8HozLV3RLRSf5Ib2sJb8ys1pHoNiuerle3gDY2XUmVRCmbUE5haY/aK8sjLp36HCqvokrI/wA3M1w7SW/NC5tXdJwf5ZcP0bHysvowtacwoX0DHLRHrIP0E7bXFo4DQ6/V9KbObIG/ia65a4cHB18M+Ci9Op6p7jG3Ykdj1b8AeOyV3qfQDHDEA9hF/ms5pTUalf7ULD3Nsfh3qqzQb2CtX4nG6jVGV13NjdYu2QQDYngOKLasdDdZVudtWp2NzdIDe/ANGJXRX6subGGQ1M0bQSWt2tprT7zb4g9t1m9Iaj17yXNrXSn9MvvbtsVaOVCyxxFP/wCnmf8ABURux4EeKqHoDrBf12Z8d3HEKnJq3pWI3b61t7ZHDyxumHWbS8GDhUgdj3EfVV134QmmK/wez9Cteyw2dq/uuBt34qlN0VaQbiYZTf8AR+eKuQdMFfEfWkl/bAd/1BE6fp8qR7RYe+L7EI6l5idS8NfUx02pNU3OOUd7HeN1Vk0JMz3xvxBGHaum0vT46/rMhPg5p+ZRJnTbTye3TRuOFvXF/G7EuqHlDaPT/wBOOdTOPxledbOP8w8+C7Z/iFoyX85SNN87Njd8cCovT9ByA7dOWn/l/LYKX+m/4htEvc4yKmf3x5Jwq5/eauvT6G0FL7MnVHHE7bRvzvgFDJ0c6NeCYqxhNt8jc/HFdpg/8A0v3+pyd1XUcQe5NbX1A3X8AurzdDDcDHVNdewHskY9xxQ+s6HKlhOy4OGGNjv80NEfY7T7/U523TUozYPIpw1gfkWfNbKfovrQ7ZsHePfvt2KlN0f1jTYwnDeLHLxXduJ2mRnhrHjiw+alZrI33D8OCvTapVLfagf+6ef6qjLoSRucRHe0j5hDsL0O+8hv94me58B90lH/AGa73D5JIdoFy9T6WY62YT3TDkqh6WTwTw3DO5XzGpnouHqWDLdNc4KoYzuJ803qnDfdAZRRcunMkQwki+Y/oefBPZUutuQoLgGWTjepg0FBaZ2JLjzyVabLj2J0kQli9AgIeCY+lBzC8jqcM1KJwjsuGRetFKXRjT2JraC17IgXJt06yZI8M5SvkFT0ZvgOefoqxprI9dNMYKquqyr3D93yjNTaLjf7cbHcdpo+yEVmodDJfagaP1TYrZ1FLhguW9IOl5qdw6uQi+7nn66cHWSnLTVMbsxkrRNVdDlE/wBh74/iEErOgx2PVVDT3jFCBr7VbNg/HinR9IFYPxjxAXoLJkRDtRZXr+iOviyaHj9EoDV6t1kPtRSNt2FayPpHrR+MeS8k6Say1iWkfpNBR70/KQOwvDMK6qlZmXt8wmf2g/3j5rR6T0++f22R+DbH4LPupjwVYzT5QrhNcMTNJyD8TsMrHK3yRCl1uqYzds8ot+m7dlvQ70I8E11IQjcRbyI2EPS3pFpB9JdhhiAb99xzZFKbpqr98kTv1om/Sy516L2FL0Q8CuqJ1z8o6/TdNNUfap6Z+eW029/2iiUfS2C20tC0jfsPz8CO9cNERG8hSNleMnnzXV7h1teDun+KdF/sZf3m/dJcM9Nk/wBQ/H7JI7+oNfs/qfSrM1JBv53FJJfIs9xj5s3d4+Snb7Pn9V4kkYj8ETd/f9WqP7/dJJOMWmZDw+ilavUkCb5JG5+fzKc76fRJJFckS2zLniUkklSPJBienOSSVfAgyT2eeBXEukz88ed6SSp0v/KaYfBIw8WfPBSHJepL1nyTXCGt+6R+iSSA7IZEgkknEYx+RTd6SSIjJGZc9qjky8/ovEkQFc8+QXm488UkkxNniSSSYkf/2Q=="/>
          <p:cNvSpPr>
            <a:spLocks noChangeAspect="1" noChangeArrowheads="1"/>
          </p:cNvSpPr>
          <p:nvPr/>
        </p:nvSpPr>
        <p:spPr bwMode="auto">
          <a:xfrm>
            <a:off x="63500"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8198" name="Picture 6" descr="http://t0.gstatic.com/images?q=tbn:ANd9GcRV_2I6w786A9796HtCOgv_tYe0elcvjEU1PboYtJfVuaelMximXQ"/>
          <p:cNvPicPr>
            <a:picLocks noChangeAspect="1" noChangeArrowheads="1"/>
          </p:cNvPicPr>
          <p:nvPr/>
        </p:nvPicPr>
        <p:blipFill>
          <a:blip r:embed="rId3" cstate="print"/>
          <a:srcRect/>
          <a:stretch>
            <a:fillRect/>
          </a:stretch>
        </p:blipFill>
        <p:spPr bwMode="auto">
          <a:xfrm>
            <a:off x="467544" y="1844824"/>
            <a:ext cx="3723812" cy="2982020"/>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2497192"/>
            <a:ext cx="4176464" cy="1754326"/>
          </a:xfrm>
          <a:prstGeom prst="rect">
            <a:avLst/>
          </a:prstGeom>
          <a:noFill/>
        </p:spPr>
        <p:txBody>
          <a:bodyPr wrap="square" rtlCol="0">
            <a:spAutoFit/>
          </a:bodyPr>
          <a:lstStyle/>
          <a:p>
            <a:r>
              <a:rPr lang="zh-CN" altLang="zh-CN" dirty="0"/>
              <a:t>延展开去，通过使用我的挑战工具箱来挑战下你的学生吧！</a:t>
            </a:r>
          </a:p>
          <a:p>
            <a:r>
              <a:rPr lang="en-GB" altLang="zh-CN" dirty="0" smtClean="0"/>
              <a:t> </a:t>
            </a:r>
            <a:endParaRPr lang="zh-CN" altLang="zh-CN" dirty="0"/>
          </a:p>
          <a:p>
            <a:endParaRPr lang="en-GB" dirty="0"/>
          </a:p>
          <a:p>
            <a:r>
              <a:rPr lang="en-GB" dirty="0">
                <a:hlinkClick r:id="rId3"/>
              </a:rPr>
              <a:t>http://www.tes.co.uk/teaching-resource/Challenge-Toolkit-6063318</a:t>
            </a:r>
            <a:r>
              <a:rPr lang="en-GB" dirty="0" smtClean="0">
                <a:hlinkClick r:id="rId3"/>
              </a:rPr>
              <a:t>/</a:t>
            </a:r>
            <a:r>
              <a:rPr lang="en-GB" dirty="0" smtClean="0"/>
              <a:t> </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Challenge</a:t>
            </a:r>
            <a:r>
              <a:rPr lang="zh-CN" altLang="zh-CN" sz="2400" dirty="0"/>
              <a:t>挑战</a:t>
            </a:r>
          </a:p>
          <a:p>
            <a:pPr algn="ctr"/>
            <a:endParaRPr lang="en-GB" sz="2400" b="1" u="sng" dirty="0"/>
          </a:p>
        </p:txBody>
      </p:sp>
      <p:sp>
        <p:nvSpPr>
          <p:cNvPr id="7170" name="AutoShape 2" descr="data:image/jpeg;base64,/9j/4AAQSkZJRgABAQAAAQABAAD/2wCEAAkGBhQSEBQUEBQVFBQVFBQQFBQUEBQUFBQPFBQVFBQUFBQXHCYeFxkkGRQUHy8gJCcpLCwsFR4xNTAqNSYsLCkBCQoKDgwOGg8PGiwkHCQsLCwsLCwsLCwsLCwsLCwsLCwsLCwpKSwsLCwsLCksKSwpLCwpKSksLCwpLCwsLCkpKf/AABEIALcBEwMBIgACEQEDEQH/xAAcAAACAgMBAQAAAAAAAAAAAAAAAgEDBAUGBwj/xAA+EAACAgECAwUGAgcIAgMAAAAAAQIRAwQhEjFBBQYTUWEHIjJxgZFSoRQWI0KisdFTYnKCkpPB8IOyJDNj/8QAGgEAAgMBAQAAAAAAAAAAAAAAAAECAwUEBv/EACQRAAICAgICAgMBAQAAAAAAAAABAhEDIRJRBDETQSJhwXGB/9oADAMBAAIRAxEAPwDNoKE0sWscFL4uCKl/iUVf52W0els8rQtEDUFDI0LRNE0FBY6IoKGoKHYULQUNQUKx0LQUNRFDsKFChqCgsKFoih6CgsKEoKGoKCwoWiKHoigsKFoihgodkRKIY7RFBYC0RQ9EUOxUJRDQ9EUFiEoih6CgsKK2iOEydNpnOSiur+x1PZ/Ysca33b531KsmZYy7Fgll/wAOM8N+X5C8B3vgY1yik/ka/U9k4+K0kq322Kl5Sf0Wy8Jr0zkOEDZans1ucuHle26A6VkXZxPDJP0azuv2wtTpceT95Lw8l/2kEuJ/J7S/zGJ2P340+pzeFDjjJ3wOcVU6t7U3TpXT/nscnn75Yo9nQ0+ljOGWUVHI+GKirSWRqV25S336J/bM7n9xs2LUxy6hKKguKKUoycptUl7r2q7+iMyOecnGMN9mzPx4QjKU9dI9BoKOJ9ofeTNp54seCfBcXkk01xPeopp8ls36/Q13ZftQnGDWoxrJJLaUWoNv+8qr7UXy8mEZcWUR8TJOKlH7PR6Jo4ru77Q3qNRDFPEoqb4YuMm6lTau/PZHbFuPLHIriVZMUsTqRFBRNATK6IAmgoAoWgoagoBC0FDUFAOhaChqCgChKCjF7S7UhgUXktKTpPp67v8Alz5eZX2l2h4UoTbXh+J+j5eXuTk6jJvpwzXC1/f9CLmkSUGzOoih6CiRGhKIoeiKHYqEaIoeiKCxULQtFlEUOxUJRFD0RQWFC0NiwuTpfMhoyuz4+99KFJ0rHGNyo3XYegUd3zNhqdRwlHZ00ouV+iMHXZ22Z0rlLZrRqMKQ2bUe8UZ8zrZlDkxYSdk0qISdmJPnu9wNxjUK+H+QFvy/oo+D9nzPFHY9pe0HNkk4Yp+Dh8Pw9opylJR2k5VcfeS5VS+pxyRBiqTSaT9m44ptSa9Fuo1MsknLJKU5PnKUnJ/dlQARGdH7P9I56/E+kOLI/wDLF1/E4nsSPN/ZNN+LnVbeHGTfW1Okv4n9j0qjX8NVjMXzG3l/wigomiaOs5KFomgJoB0LQUNQUFioWgoaiKAKIoCQoBmn7z9iLVaacK9+nLG7a/aLeK9U2q38zldT25CXZGNxvihmw48sZO5LJGbySb8+Jxcvq10Z6DR5b7Qey3p8spY//q1XvuPSOeDuVf6m1/jkuhyeRcU5rqmdfjfk1B92v6eosKON7f78vTYNP4cFKeXBDLcntCLiknS5u+L7dTcd0u8X6Zg42uGcHwZEl7vFVqUfRrp039C9ZouXFPZQ8M4x5NaNzRFDAW2VULRFDURQWFC0RQ9EUFioSgodQvkZ+Ls+lchOaRKMHL0ayh4z2Mt6RX6BDQ26QuaGscjI0OptV9R9XifDZZptDw36l0sdRpnLJq9HbBOqZpMmWgwatXT5BrcKMDHD3iaSaINtM6GOVUBrVjf4vzAhROz56bIHy5XJtvm/JJL6JbIQyDWGWNtN06XN1shRnN1XRchQA9Q9mHYs8WPJlyRcfFWPw7/ex05cS+dr7M7g8S7M74anT4vCw5OGKk5K4xk1fNLiTpda9X5nRdh+1Kcfd1cfEX9pBRjNejjtGX5fU0sPkY4xUfRl5vGySk5+z0wKMPsntfFqcayYJcUeT6SjL8Mo9GZp3Jp7RwuNaZFASABRFBRIAFEUBNBQxUQFEgIdC0cd7UcF6KMusc0PtKM0/wDj7HZ0anvf2U82g1C4W+HG8q+eL9p/KLX1Ks24NFuHWRP9njGjwZNTlx4lK5OsUOOdJL92Kb5LfZep7J3Y7CWk08cVqUrc5ySpOcquvRJJfQ8RxZHGSktmmpJrzW6PoiELr13+j3OTw62/s7fN5aS9FZFGyw9nJvfkXR0EVuvodrypHCsMmadxDhNjqdPb9R8GHhjukHyaD4ndGqoijYz0Ke8WUfom9WNTTIvFJFen2d82Zngzk91S9f6GxxRjBKopepGXJH77lDy29I6Y4qW2arNgkuX5GRp8W6dmYla2Dw9xPJaoksdOyyE/Mr1ERd+gkp3sV0WWa3U4zWZY0zf5MXoYWp0t8i2MiqSNX4wFr0T8gLdFezwEAAwzaJSMnW6NY6XHCcquSg3JQ5UnP4W/8La9TFAAJRAAAG87od43o9QptOUJLgyRTfwNp8SXJyXNX6+dntmDMpxjKDUoySlFrk4tWmvofO57F7M9f4mgUXzxTli/yv34/wDu1/lO7xMjvgcHmY1XNHVUBNBRoWZxFEDUFBYChQ1A4/8AVzCwK8uRRTc2opK25NRSS5tt7UPE8+7f9nEsk5PTKd3byZ9VFpt7uoKDk+fNyW97Pm10/eHW9mKENbh8XAqhCcZK0ktorItnstoyV0udI5/maf5Kl2dPwppcJW+j0zTYHJ7bHG+0Tv8AwwLJpMC4szi8eWb+DGpxalFL96fC/kr6vZbCftQ0OPTLLBynOSdYUqnGS6ZXygr6q76HjPa3actTnyZZ1xZJzyNRVJOcnJpdetb9Ejmz5r1E6sGGtyLe7vZD1Wqw4I3+0yRi2lfDjv35fJRt/Q+ldTgSXupenovI869nHdHLpIeNkbx5cj4ZY5RT/wDjc6fWM3KpenCk1u67nJmaHgxtKxZsiZXNyj1Kf0l+ZOXLZUdqXZwyl0WS1LIlqGyugUR0hcmTHK0T475iUA9Ctmc9VxJeiooyZ9i7SJOLVbmtzXdFSSui/k6s2Gh1b4t+Rnyy3uaDDkozlq09kRnDZKE9Gzx519Ahh3voa/Hnpl+TVbFfGvRYpIu1M10NdqM30Ks2s3H1WX3UTUaIOVlXGwK1qEBOiFnzuAEpmOa5MYWun3FAAABuHa761W915+QoAAHa+yvtLg1csTdLLjaS3p5Ye8v4fE+5xR1Xs0wKXaOO792OSarzUGt/TctwupqirMk8bs9lChqCjXsxqFoKGoKCwoWiaGoKCwoWhNRpIZccseaKnCaqUZLZr/h+q3XQtobwnV06IunpjVp2jyDvN7Nc+GblpVLNib91LfLG+kor4q/Evqkb/uN7PfBcdRq0nkVSx4nuoPpLJ5y6qPJdd9l3zRBQsEE7L5eTNx4jSyWRJ2W4NK5cti+XZzW9lvKKK0pMwpYmuaoSjYzlez+RhThQ4ysUo0JFb7m1bjFVFfU1scLfJGRjk/tsyM9k8ehZ6S96+hbp+yW95bL8zL08Zc6fzKdTqn5kOcvSLPjj7Zfh0KgnW5ptbiqTMvH2k3KnshNZhtNhG09jlTWjUylTJhloScSqMTpo5rozv0qhnqG0zAZbjjLomyLiiSkyiWVp7kZNe30LuH0E0+glkvh2Xm+RLX2QfL0jDepYE5OzMib91v1QFn49lP59HhwAB549GAAAAAAAAB2Psrwt6+1yjiySl8nUF+cl9jjj1T2QaBLBmzfvSyLF8owipbfNz/hRdgVzRR5DrGzvwJos4VRp2ZdFaiDiZeOaS22FnFP+pHkS4GLRbg07k6ROTh6D6eTSY29Ao72ZmPTRiq2b6tluRrkuRgPPsJHVFPFsutIu1GmT+Hmyp9nvzRfg1CTL/Gi9w5SQuEXsp0+Jwjv5/kUz1F7GZlypqkYMsXvAne2NqlSKskqKbLdRzDBhba22Lk6VlDTbozMU6il6F6Ua326lUcavzRGryKttqKHtnStIs1Oqr4Xsa1zthlzWq6lWLZ7k4xpEHK2ZUMK5smSa5ciG6KFNt2HsfoxM+Bt7FWLSu/Uz4YFzk6KsudJ7edfQtUvpFTj9syNP2fHnLd+Rk5ZxiqRgY8972V5p3zK2m3ssTSWjG1E7dIzNBilGFfNlUdPB7p7mVhlSpXRKT1RCMd2y6KfmwLU0BTZdR8wgAGcaIAAAAAAAAHqXsh7dwY8OXDmywhOWWM8cZvhu4U+GT2u1Ha72PLQJRlxdkZx5Kj6czRsoPIu5ftInplHDqLyYE6UrfiYovovxRXPh+z6HsWCUMkVOElKEkpRlF2pRfJpmhjyqSM3JicWVhY0sbRHCXWU0KMpkyxNCB7D0T4THjpHzY+JNluRPoQcvosUfso8CiK9S2MWxnhQrHXQuNbEuVosTrZIx52L2S9DrH5l2KbSMeOTzGyZNthMFRZPUpfMx8qbWxVKTJhkl1JKNC5WY/hST5GTjja3CU2Iht2JaIz5ehRGRfKIkkNCZXlk3E12WZsuNiNE46IS2a5Z5VQmTJN9DZ8IPGS5IrpmpjOcd9x32pP8A6jbYsK6ky00fITnH7Q1CVaZopa2bfNgbl6WP4UA+cehcJdnzsAAYhugAAAAAAAAAAAAdR3T7/wCfRVBftMFtvFJ8r5vHLnB9fLzRy4DTa2hNJqmfTHZPaePUYYZsTvHNXFtU9m0010aaafyMiWVHLeznFwdl4E+cvEyf6sk6/JI6G15GhHatmbJ06RY7Y+LCuoscyRW8m5PZHRlcSS2KHqVZC3FeLyEkvsbfRleIq5kSyoxnZM2kLiHIyI5EJKZRxJohIfEOQ0miuUyziSKqsaIseEglkJhGlYjyWAfQeKEW2IWKNRGwVsK5iKXmLB2SqAZVNbk4sdvctckL4g7ZGkDir22COHfcSyZZaFseiyc0lSFTKHkCLDiLkWfpAFTggHSC2fOwABkmuAAAAAAAAAASgAg2/dbu/LWamGGOy+LJL8OJVxS+e6S9WjUpHs3s47qy0uGWTMnHLlq4NK4Qi3StN7u02tqpLoW4ocn+irLPhH9nW6PRQxY4Y4KoQjHHFc3wxVK31ZY0QQd6M1gSmQkTYxUMsgcQoCJDJkTp8xeIWwCx4pJAmitgAhmyBWTxDAi/UmOxDaIbABrIchLBhQWFIjYGIMRNEcRDJTAQNiNjNIS0MTBg0QRYxEgQSID55AAMg2wAAAAAAAAAAACUz6K7Kyt4MTlLik8WOUpfik4Rbl9W7+p86H0Vo5Lw4VsuCFL04VR1eP8AZx+U/RlcQcRXxEWddHHZbYWV8QcQAPYWJxBxDAZkWK5EWAh7BsrsOIAG4gsSyOIALOIhyK7DiCgsdsRkWRxDENYcQjZFgAzkQ5Cti2FAM5EWK5EcQyNjWFicRHEFCsewK7AAs8BAAMc3QAAAAAAAAAAACUj1WHfXLFcPhwTjUetbbb7/AMgA0vBinyv9f0zvNbXH/v8AC/8AW3Ue9UMXu8/i8ny39GY8u/Ga/gx/aXl8wA0FCPRnqTF/XfO1ajj/ANL5/cl99NRvSx0urg/Or+IAHwj0HJkY++epfTFd18L9K6kfrpqKbrHt/ce33fqgAOEeh8mRj736qV1wbK/gS5Jvz8kyt98dT54/9vkSAcI9D5MjL3u1UficE2rXuR5XX80LDvjqXJJOG9V+zj1AA4R6Gmxf1u1XWUeV14ceREu9+q6Sj8/Dj6AAcI9CtkS73apbOUbXP9nHpz/kK++Gq/Ev9uH9AAOEehpjfrTqvxrzrw4ct+f2K33t1P8AaL/bj/QADiugi7JfezU7++tv/wA4ffkQu9eqv415fBD+gACiuh2R+tuq6yV1y8OHMn9atT0yRf8A448vt8/sAC4oYke9Wq/Gn/44eTf/AAE+9Oq/Gq5fBD+hABxXQr2D706rrNda/Zw6UK+9Wp/Gv9uH9CQDihohd6NU91Nf6If0AADghN0z/9k="/>
          <p:cNvSpPr>
            <a:spLocks noChangeAspect="1" noChangeArrowheads="1"/>
          </p:cNvSpPr>
          <p:nvPr/>
        </p:nvSpPr>
        <p:spPr bwMode="auto">
          <a:xfrm>
            <a:off x="63500"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7172" name="Picture 4" descr="http://runwithmark.files.wordpress.com/2011/02/do-something-scares-you_ways-challenge-yourself.jpg"/>
          <p:cNvPicPr>
            <a:picLocks noChangeAspect="1" noChangeArrowheads="1"/>
          </p:cNvPicPr>
          <p:nvPr/>
        </p:nvPicPr>
        <p:blipFill>
          <a:blip r:embed="rId4" cstate="print"/>
          <a:srcRect/>
          <a:stretch>
            <a:fillRect/>
          </a:stretch>
        </p:blipFill>
        <p:spPr bwMode="auto">
          <a:xfrm>
            <a:off x="428682" y="1962592"/>
            <a:ext cx="3812168" cy="2546528"/>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124744"/>
            <a:ext cx="4176464" cy="3693319"/>
          </a:xfrm>
          <a:prstGeom prst="rect">
            <a:avLst/>
          </a:prstGeom>
          <a:noFill/>
        </p:spPr>
        <p:txBody>
          <a:bodyPr wrap="square" rtlCol="0">
            <a:spAutoFit/>
          </a:bodyPr>
          <a:lstStyle/>
          <a:p>
            <a:r>
              <a:rPr lang="zh-CN" altLang="zh-CN" dirty="0"/>
              <a:t>通过在课堂上使用一系列不同的媒介或一单元作业，你也会有所区分。</a:t>
            </a:r>
          </a:p>
          <a:p>
            <a:r>
              <a:rPr lang="zh-CN" altLang="zh-CN" dirty="0"/>
              <a:t>各种各样的材料会保证学生们高度参与，也会有不同的机会获得内容。</a:t>
            </a:r>
          </a:p>
          <a:p>
            <a:r>
              <a:rPr lang="zh-CN" altLang="zh-CN" dirty="0"/>
              <a:t>媒介包括：</a:t>
            </a:r>
          </a:p>
          <a:p>
            <a:pPr lvl="0"/>
            <a:r>
              <a:rPr lang="zh-CN" altLang="zh-CN" dirty="0"/>
              <a:t>视频</a:t>
            </a:r>
          </a:p>
          <a:p>
            <a:pPr lvl="0"/>
            <a:r>
              <a:rPr lang="zh-CN" altLang="zh-CN" dirty="0"/>
              <a:t>歌曲</a:t>
            </a:r>
          </a:p>
          <a:p>
            <a:pPr lvl="0"/>
            <a:r>
              <a:rPr lang="zh-CN" altLang="zh-CN" dirty="0"/>
              <a:t>动画</a:t>
            </a:r>
          </a:p>
          <a:p>
            <a:pPr lvl="0"/>
            <a:r>
              <a:rPr lang="zh-CN" altLang="zh-CN" dirty="0"/>
              <a:t>电脑游戏</a:t>
            </a:r>
          </a:p>
          <a:p>
            <a:pPr lvl="0"/>
            <a:r>
              <a:rPr lang="zh-CN" altLang="zh-CN" dirty="0"/>
              <a:t>报纸新闻</a:t>
            </a:r>
          </a:p>
          <a:p>
            <a:pPr lvl="0"/>
            <a:r>
              <a:rPr lang="zh-CN" altLang="zh-CN" dirty="0"/>
              <a:t>故事</a:t>
            </a:r>
          </a:p>
          <a:p>
            <a:pPr lvl="0"/>
            <a:r>
              <a:rPr lang="zh-CN" altLang="zh-CN" dirty="0"/>
              <a:t>手稿</a:t>
            </a:r>
          </a:p>
          <a:p>
            <a:pPr lvl="0"/>
            <a:r>
              <a:rPr lang="zh-CN" altLang="zh-CN" dirty="0"/>
              <a:t>幻灯片</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Different </a:t>
            </a:r>
            <a:r>
              <a:rPr lang="en-GB" sz="2400" b="1" u="sng" dirty="0" smtClean="0"/>
              <a:t>Media</a:t>
            </a:r>
            <a:r>
              <a:rPr lang="zh-CN" altLang="zh-CN" sz="2400" dirty="0"/>
              <a:t>不同媒体</a:t>
            </a:r>
          </a:p>
          <a:p>
            <a:pPr algn="ctr"/>
            <a:endParaRPr lang="en-GB" sz="2400" b="1" u="sng" dirty="0"/>
          </a:p>
        </p:txBody>
      </p:sp>
      <p:pic>
        <p:nvPicPr>
          <p:cNvPr id="6146" name="Picture 2" descr="http://t3.gstatic.com/images?q=tbn:ANd9GcRzkLxpEIKGraXSyeNgA8mMHPqAmNNGjj3y9AFzoXhV60-_Xeg_gA"/>
          <p:cNvPicPr>
            <a:picLocks noChangeAspect="1" noChangeArrowheads="1"/>
          </p:cNvPicPr>
          <p:nvPr/>
        </p:nvPicPr>
        <p:blipFill>
          <a:blip r:embed="rId3" cstate="print"/>
          <a:srcRect/>
          <a:stretch>
            <a:fillRect/>
          </a:stretch>
        </p:blipFill>
        <p:spPr bwMode="auto">
          <a:xfrm>
            <a:off x="611560" y="2060848"/>
            <a:ext cx="3749712" cy="2664270"/>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090413"/>
            <a:ext cx="4176464" cy="3139321"/>
          </a:xfrm>
          <a:prstGeom prst="rect">
            <a:avLst/>
          </a:prstGeom>
          <a:noFill/>
        </p:spPr>
        <p:txBody>
          <a:bodyPr wrap="square" rtlCol="0">
            <a:spAutoFit/>
          </a:bodyPr>
          <a:lstStyle/>
          <a:p>
            <a:r>
              <a:rPr lang="zh-CN" altLang="zh-CN" dirty="0"/>
              <a:t>活动站通过下面几种方式运转：</a:t>
            </a:r>
          </a:p>
          <a:p>
            <a:pPr lvl="0"/>
            <a:r>
              <a:rPr lang="zh-CN" altLang="zh-CN" dirty="0"/>
              <a:t>在教室里设立许多不同的站点。</a:t>
            </a:r>
          </a:p>
          <a:p>
            <a:pPr lvl="0"/>
            <a:r>
              <a:rPr lang="zh-CN" altLang="zh-CN" dirty="0"/>
              <a:t>每个站都有一个不同的信息库或与之相关的任务。</a:t>
            </a:r>
          </a:p>
          <a:p>
            <a:pPr lvl="0"/>
            <a:r>
              <a:rPr lang="zh-CN" altLang="zh-CN" dirty="0"/>
              <a:t>确保那里有许多不同类型的资源和任务。例如：你可能有一个案例研究，或有视频的手提电脑，或手写稿或</a:t>
            </a:r>
          </a:p>
          <a:p>
            <a:pPr lvl="0"/>
            <a:r>
              <a:rPr lang="zh-CN" altLang="zh-CN" dirty="0"/>
              <a:t>把学生们组成各个小组，指派一个组去一个活动站。</a:t>
            </a:r>
          </a:p>
          <a:p>
            <a:pPr lvl="0"/>
            <a:r>
              <a:rPr lang="zh-CN" altLang="zh-CN" dirty="0"/>
              <a:t>在一定时间后，小组间轮流交换，目标是每个小组都要到参访每个活动站。</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Activity </a:t>
            </a:r>
            <a:r>
              <a:rPr lang="en-GB" sz="2400" b="1" u="sng" dirty="0" smtClean="0"/>
              <a:t>Stations</a:t>
            </a:r>
            <a:r>
              <a:rPr lang="zh-CN" altLang="zh-CN" sz="2400" dirty="0"/>
              <a:t>活动站</a:t>
            </a:r>
          </a:p>
          <a:p>
            <a:pPr algn="ctr"/>
            <a:endParaRPr lang="en-GB" sz="2400" b="1" u="sng" dirty="0"/>
          </a:p>
        </p:txBody>
      </p:sp>
      <p:sp>
        <p:nvSpPr>
          <p:cNvPr id="5122" name="AutoShape 2" descr="data:image/jpeg;base64,/9j/4AAQSkZJRgABAQAAAQABAAD/2wCEAAkGBhQSEBUUEhQWFBUUFxUWFhgXGBQYGhgWFxQXFBcYFxUXHCYeGBkjGhQVHy8iIycpLC0sFx4xNTAqNSYrLCkBCQoKDgwOGg8PGjIkHyIuKTQsLS0sLCwwLCwvLCwsLCwsLyosLCwsLywqLCwsLCwsLCksLCwsLCksLCwsLCwpLP/AABEIAOEA4QMBIgACEQEDEQH/xAAbAAACAgMBAAAAAAAAAAAAAAAABQQGAgMHAf/EAD4QAAEDAgQEAwQIBQQCAwAAAAEAAhEDIQQFEjEGQVFhInGBE5GhsRQyQlJiwdHwIzNyguEHkqLxJLIWQ8L/xAAaAQEAAgMBAAAAAAAAAAAAAAAABAUBAgMG/8QAMBEAAgIBBAEDAwMCBwEAAAAAAQIAAxEEEiExQQUTUSJhcTKBsRShI0KRwdHw8VL/2gAMAwEAAhEDEQA/AO4oQhIghC8lInqF5KJSJ6hCEiCEISIIQhInjnKE/Nmh0QT3t+ZSPiviQ0HBopl7RBdB03MxEi8AEx5Kg4//AFBq+1kNb7MEjQQNv6952uI8lw90HqbhZ1qnmrSYII923Wymhy5XXx2JrMZVwzxSboD2tMuLnTMPcfs2V04Yzh9Skz2rQxztQIBkBzd791kWDzBWWFC8BXq7TSCEISIIQvJSJ6hCEiCEISIIQhIghCEiCEISILGVkouY4g06T3taXljXODRu4gTA7lMZmCcDMScS8bUcKx0OD6osGDkeeojYBVp3+p9chrhhwGSJMPIIH1gHRA87wknDVEVsRUq1SHkOL4i2p5JJgj4K8AiOyqvUvW6vT7vYFe8jsk4/YThp9Nfq093ftB6AEb5BxHSxbC6nPhIDg4QQSJ8j6JsqBwU/2WNrURqax2pzWkDSTYyIFobbnPaL34K3bacMvRAI/eZoZmX6+xkH9p6hR62Na2256KFVxzjtZazvGTqoG5haX49o7pUXE7lR8bjmUm6nmB8SegHNYJAGTNlUscKOZA4nwntNRaJLokdQJ2m0iXW6OPRc0zHKyZDSPC4Ah/hO+xmCrRnfFZqHTTlrRfuY2Jja/JKcVxZUIh+GFeDYuAsP6jef1VYvuByK13KZP1Gl9msNYwU/czblmZ16NF1OoymdDf4bg8CJcBpeYh29ov5q08HNrO0OrWDC9wgRqLyDMG8CCBtM9lU6fEb26ZwVOhN2uc1ztubZAHrKdZHxyWHTXBc0mdQEEenMdlg2O7BWXavkzWjRs6FlYMfgH/adLZi29Y81uBVfp49lVgfTIc07EfLsUU8URsYVoDxkSCQVODLCvJSyjmh+0J7hc8zXNa3019SrinUKbarmUg1x8Qb91gkHw3cSDF52RmRFLOcAf94nNmYEBRkmX/POKaGF/mu8R2a27j6ch5wo2U8XMxDC9jHBodp8RF+8DvZc+zxlAU31a9NznmppBqVYdUECajQDAbvECIE2Ci1Kf0Rn0ihUe1upjW0ydTKwIBsCBAibi/fkoluoFtQTT/rPRPX4/M0HuJZutxtHxOyYbFteJHu5qQqRkWfsxLNdIwWmCDYhwtHcW3CtuDxQqNnmLFQ9B6g9zGm9drjx8yY9YADLyDJSEIVxOMEIQkQQhCRBCEJEFqr0tTS0yAQRaxEiJB5LavCkGcZymi7D4w03NcydYDXiHQ0y1xcAA6RO3orlSdbyU7ivhj276dam4NqUpHinS5p3BIuDcxvulmYVPo1MvqA6RAlsG5sF5r17RWam5bKlyTjOPkTpoWFFZRzwP4kzIKBbjKtSPC6lTE/ia4iB/bCc4nMZB07dt1Co0/BA2NyRzlDwYsBba5F+8cle6VHSlFs7AAnMhdxK9E5mqk90lz4aOkCQLxN/M7r12OZMBwc6RYESJWqtSc7Tq0xqHhF9RiBM9Ln0CSZ1xG2iXMpge02JEQ33bnt71NrqNjbVke/UJQu5zHOY53SoDxuvyaLu93L1VJzvOziKgMaWgQATPO/qfySvEVySXGSSdzzk79VpbWmwMi+3YxP76q2r0VGfbfk4zKJ/U9YE/qKjtXJH36jrJMAKrnF5GmnBLSYn1GwSnMHt1kss3XYG9uV/OFFpVdx0JHotrXs0P9pNmEtj7wuJ9QPiuoqamxrskjAAUDqV7Xe6q1kc5JLE9xllWX+3Lm6wzSJv+QkdPktWMwhpFodB1NDh5HqDsUsB1NMCYE+Q/JYPxZ0HqBA/JDU5tLFgU/8AnA/mEcKgCgh8/qyZZchzwYdxBBLXxIB2I5gHnH5K1UMxbVbqpOnqOY8xuuZU6oLhEi0wTPKJJ7lMsPiXNcHMMO5Rv5d/JRl0Ytr3Bdh+P+ZbXepNp7wjObBgZOOc/b5/eX+pmDabS99mtu49b7DuTZUjinianTo0bMqucGucySC4wHEEsOumT1Icx0kEppisS7F4ZzWt/itIcWbe0DTfT33t1XPM3LiGteTUpzoY3TFRjrkFpFyJEFhnewOpQLdIrVkOOj/3EsK9ZutG08Ecfn4krMc7fjMQ1zGFrT7OnpeA4NO5jTsbyAL+EG0wmGN1VDTw9Mk+z/htmLPcSXE3M6bjc/VN17wxhm0MNUr1GtNYEMa3V4mVHAOHtKRALT9sGdpBFlvyCszDltSoDBLmtdE7R7V5PmQ23fZRa9ONNWbVGQo+kfebaiw3uKuif1fgR1RzB1Okw4VkNpCo14eIJLdJuWmASS6RuDaBBVi/0/4lfXq1GVIktD2wIADTDh/yafeuf4DP3jFSajXtqu01NWkNa0Q7aAWxJjkSTPMqx8B09OYADkaoMbadEj0mFpoqqnNjWIN+Ac+Y1Njo9Xtt9JOCJ1lC8C9XWTYIQhIghCEiCEISILXWqholZlK8TV1E9BICRIOd522jTNR57Nb1PRc34h4pqVmlriGscR4RtYz67J7x+w/+O8yWeMHpqkH4gfBVnO8RSquHs2aRAkbXi/NXOjpXaGxkn+0836lqbPcKZwBjj5zPcNxJWbGmo4QBaeXLmRCuHDPFX0gFjwPaNE2sHDy5FcxqAs2T3gR5+kOqmzKbHBx7usB8CfRdNVWhQ5HM5aGy0WDacr5lu42z72NJjWEh1V31hu1o3g8idveqVggHPa17oa4gF3QE3K3ZlnJrBzdIgvlrpvpaTAjle/qomm0hNHUwrYMNpPn/AHnP1C9bLgQcgeJLznBinULQ7U2xBtt6W9yXjwmRz3W2rinENDiYAhs2gE/JSsflRadLXB/g1kjlG/y37rpU61BRcwL47+cTlYHsDCoHZnr4Jipn81wkCRqEm2x/RbMY4aHx913/AKlQMxfpaH/alrfQk39PzUoVQWRIEg77bLsrcsCepsVyiBV7Pcm5Zm7RhmtpghzmgVHcnDy6+6LpbiCAY5C5S7JsV/DHa3uMLPFV9T9I+1v2CjUrXVXlez3+Z2tWyy7DdD+Jvw1QkAmxqO/4Db991Ycqqt9vTD36G3cXDcADYeZsq9gcTNYvgEUwGgcv3ZT6uJYfE2RIi9ttz8T8FqzFwaj0wPP8zWxQlgsX/Ljj+I3pZgRWNWmSIeSwnpPPsRZWHifhJuKpGtRaC5w/iMGz43j8Q+Pmq23BinSbrBFR8O7aIsO249ZVr4Oz1xcKLzMN8B/p5H0+S4vlkWyrpeDnyBN9KyixqrTyxBH2MoNfHVSxjcQ/UKUta8tl5B21kAueWD4TzN883zAODKDC11IAaHtIdTqt+zUbfVTrC7XtuHXBGyv/ABbwqKoNai3x7vZ98feH4/n578yxGWNGogRrEahYghzXSD9l0sF+yGsXoPa8ePvJiX/0tx98Zz5+0sPDeVg0CX6HUZc+SGlxbLhZ43b4RtBDmuaRcK08D5e+lin1arC3U0hs/icDPnYb9Sqhl+eP9qC8B7A7U5gAaHPIjWQN3yAfO6s2D4u1VWtNPSwuDDJkgk6Ry5FVTaTVVXH21+lh9R+Px95M/rdLdtLHBU8D/mdRC9UbAVtTAeex9LKSsSxghCEiCEISIIQhImjFVIaT0BS+kPCP3zUjManhIUYWAHZIi/MMK1zHUqrdVJ3wPY8iqZmHAV5o1mx0eDI/ubv7l0N10txeWMPIjyJHwUiq96/0mRb9LXdy4nOxwUAZxGIEfdpgyf7nbe5b8ZVDaJZQbopN53uTaSebj+StzeH6QMkF39RJHuSnjAhlBjWgNl4MC2wP+F2rsa2wBpGurTT0sVGOJUPZgAdt1vo4gCA4BzRPbcfksS63xM8z2steocwvQFQwwZ5Oq96n3JNJe5zmtF+Q7DdRqGaxWcwVC7enqEw4G0SeWy9zXDOdSeWAy0SfLZVZhIBItZVl77HwoHH28y50dIurLEnP5jTPXEw0c3tnyBv8gtdXFQ1KPrEOJOrrK3NZO5XE3sxJ+ZYppFVQp8QoVy2wEi5W9tbSPxuuT0bG3nK1tqBo79FhrLiuIbHmScAnqPeHsIH+F0+MnmBcdz5FeGalfRyZM9Ibb4296jUzDAAnOV5LUbRNXQSDztsOfUifipCjbYMtwccff7SpuOUZsZbJx+Pn9oya4u+sZ2kkiY9VIwWK9nVpv20uB6W5/BQWEyCQLcuSyrGfL1t2urbYNu3xPPh9rBh2J1inV7qr8V8J+0mtQbLj9dg+1+Jv4uo5ptkuI14em78DZ8wIPyTSiV5tXal+PE9q9aamsBvM48MPoJEX6GQfcneSZHUqVmkghjXNeTyMQbdTt8V0l+Ha7doPmAVmKQGwAUt/UCVwBIFXpCq+5mzPcurxb1TlrpSKoyLjcJpl+I1sB26joQY/JVWeZeSUhCFmIIQhIgvHFerCq6BKRFOMqzU0DlE+uy016kkx2+X+Ujx2e+yaXtEuque5ttm7A97Ae9IKGY4jEOOiofrNBEkQHEjVAH1RF/MLCcrmSa9MzrvJwJeGb2sBc2/NasRmDGDxva3zIHwXP8ZVMahUeSKnsyHy0yBJIAebDnO0jeVXuJK1RrNTTsRI7c/Nb5GMzqNHkZzOvUKzHt1McHjYlpBv0ttZV3jihNEOJjQZHcm0KrcH5hUp4jDuH1a0sqN6giZPcQSP8qxcZ4nVR9mbaarQT+G8H3ELtUMMCDKn1CsJWy98Ssk2Gw/fNbBQDKgFQyzmWnaQQCD5wVF9qNTmt+yYHeLL173REW8wvQ821gg4yJ42s11MVdckdGGNGglouJF+o3FvVVHNAGEsYPrE8ogTsJ3VmqNIF2m/kfkq1mYLXnUIv6R2PNQtUAoA8+TLb01dzFvHgZ/eLcI8zpcB2/fRb6lA6wIOkCefX4qRTbYx+9ipAEiyhIoYdy4d9p6kJ2BO4dPoPms6VMzdTAtYb16n9/BbbNs5+6SJspViXhvlvN+XpZP8NXcfAC4jeJMW5xt196U4ei506bRYlNsHlelhf7fS/bTpMkec7KSdyJxycjHnEqbiljYP04znnueMrAmG+ZMlTKbG/aJHkJ+fqtVDDafPqs37KwVW2Yc8/aU5sUWZQcfBl54VrA4eAZDXvaD1E6gf+Se0n3VY4eqaKDRtMuPrf5QmjcdFyYC83ewDsc8T2elBWlQfiPmOW0BJhmYG4c0dS10KXRzenF3tHqoYvqbph/rJXUmlq15bV0VXM5OGoeYs75tKKGLY+dDg7yP5KJj36H03/deJ8nAtPzn0WWYY3DxGZZQV6tNF8hbl1mYIQhIgoWb1tFF7hyafkpqUcUE/RqkdPzErSz9JmD1KNxRhP4GHdeNOl0d4/wAqt/QGkO8QED7W/oACT7lfDR9vhdA3LQ5k8/CJ/L3qi18uqNcRLvZvhxDrEOiCCDzBkLk9vtoOJLGs9qkDHMh0dAPhl/ezRPMcyY8lOq4pxbDWMnvLv/aR7gFuwOHY18uHhAMDTq8ram/NS8fiBVqFzWhreTQGCOv1QOclQm1LY7lXZ6jcw4bEUNpODg7US5pDhy26EbK2cRYIVqetm1WmCP6gOnu+KVUcGdUgE/IeafZZ4W+xqbPcfZnkHETpnlJ1R3He+2j1oWzaTOSLbaCLMkGc6w+Bfp9o24BcCBuIEkx0iVJoV5TPinKKmHeatOQx86o5OIIMg2vO/K6rdN0g3A0wY63iB+/mvW16pq0Z35HjHf4Mpm9PF9q1JwfJPX5jKrMW3SzFS9hkBwEz/juOqm0KsiD+/VScPgS86GMm2wHTf8lPsJKbuAPOfEr6NldhVsk+NsqA8NiZnn+qzpuhsQN5Vlr5cw+FzdtwRsfyWNPhqgQ0NrOY4zq1iWg8oc0Ekb79FXXUBMHseMS2p14syp4P3lda2en5BeB1kxr5K4OhrgRfxXiAeQ5qdhspawSRJPM8/JdVqYmLdbUq8cn7SHluEeWSZA/NTqNBzSZJcOUxY7+tltqYYfZsd5Huv+iypuMX32UkU5Qpn9xKw6sLYLFAPyCOP/Jk15/f77o0l7g0cyB+vwWuvWDRJtvKmcP4cuPtX2H2QeX+Vw1GpWlCmcsJ20+jfUWi3btQk9dftLTTMAdgt2TjXVc43DBA7Gd467pLmGf0aQh1RrT3N/8AaLqJk+ZuxFQjDs9o1kS8O06Z6hzRB8ivEeqWe5UVU4Hkz1tbYcYGZeA4E62gk2nyAPLeImPMHmgtmCIgxII9SD32B6KLh8FWaP5g8jLh7zdRcXjtILdLmv8AqkhxMCdRIJM8/ivHIN7bazmWptULlxieVGeyxDdB5gwLQC6I8olPM+qAUHO6affraB80gy8OfVBdcyN+mw+ATniJv/jOHU0/hVY4/BpXr/T1ZdO26VRYEkr1LDl9SWjuB8lPSzKG/wANvkPkmauF6E2EEIQtoglHE1PVh6g/CfhB5eSbqLjqWppB5ggrVhkETBlPyZwdSZFiBAjkRYfkssywArNLgPG367fLm3rt6hQMupvovLKsNOqWAGTEATPp2T2o0uIe0gPA9HAflt5LQV76wrTQqCMGU76NDrjV5c/XkpFDLRqt4h7h7v1Vi+hsqPDgNL2/XYec7x0PfyXpy8NMs9QvNa5LKDjxFGnHZEKeXhogm45DbeLfNRK+Hl5aT4XN57AxY/AFSMbigxur0087pBic8fU8LRE8x9Y9h0VcBuOVEvKKCRx1HVHH03fwK72GofCA4iakjvYu/wDbpMhUzibgp1ImpQGplzAuW+nMfFbs4y2oKJJaCXbariQftDfv17qTkvFVSkxoxJ107AvcfGwbXP8A9jR3hw6nZeu0HqRQBbO5B13pAsGU5lMbWIN0zy3NTTqNfeNjBiQdxKuVbJMJjZfRcxx5upET/c39Qq9jOD6lF31Pa053bZwHQiYXpG1VdtRUjOfE8g+gtptDjjHMxzjMaVSoHUQWiBM8yPz781HwjGvdDnaRf3qFiqWhx8LmjlqF/gsG14ggwRt5qXVXt0wrqJHHGe5W3kveXsHnnHEc4OixuIY2vaneZkWP1Zi4Fgt+d5i2o4MYZpUwQwxfYW8hsEqxOOdVcHPMkAAf5+CzGEeTDRq7iY95AXJKh7i23n6gOvH5/M23Ma2qpXKk945/E3vrsbQ0gy5x8Qja4uPKFDxrRRaHVTpLmyxoguceVp8IvzW5+UVDYkD4lTMJkDAdTrn7zjJ8hOyiWWCgH227OSZYafRG3m5cYGBEmCwD6h11Ja3kz5T1Kmvd7Z5oNqikZDAdLzqeTGgEfVHKRcnsCU4e3xDTsAY/q6n99VF4OwYqVIdQkMNQmo7VFy9ukTuZc6efiXnNVrFJexjwoz+TL6ikcVr0IZV/pPTIDsU9znG5YwwB2LyJPpHorPh6uEwQFBmmn9rS0OcRy1PNzJjc3st2dYx7Q2lRbL38xYMbtqmLXgCyTYPhqoXllZjmgHxPbomT4muDqkkgFo2kg77BeWqW71AGzUOQngCW1n+CB7a5MmZjx7hKLtJe575jSxrpBmIJMBt+qiVMQalQvIgOAMbxYAetlTePspLcZTbTY4McGgOJLi8yXOcXSSbdenSFcspwhDWMFyGgd+Qv3UxfTadMFNecsPPchai124P9o9yHDXLunzP+PmtnEbvAxv3nj3NBPzITLB4XQwN956k7pLi6vtcYAIIpw31s5/8A+R/ar8p7VATycTiBhcS3ZaPAPIKcomDbDQpanAY4nSCEIWYgoeZPhh7wPeQFMUHOf5RPQtPuISJS8bhHVarnxZhjV3HIdUzy+t9l1+h6jqExoUBod3cXf7gD+qS1maXwOUlv5j81ljMARlicHN50uGzh+7jstTMaQdNUaXcnDY+f6KTgsQHtWythgREAjpC1dFsXawgEjkRLxFgdbAehFx3tPZIGUdJBFiLghWl1B9L+WdTfun8lBr4SlV60n9OU+X6Klu9KI5qMttLrwo2PKtmGMDA5zojnAAHuACTNDq5gDw7hvleXE2t8E/z/AIUq6ZA1AGZZcx5fFV2mXMlskSNJFxIsYI9BYqMtLJy45l/p2Sz9JGJrfShxLXEOH1XMJaR3a8QR710jgrNH18MfbnW+mdJeQAXt3BPLUJiVR8qyx1eq1jedyfut5n99V0zAZczD0vZ0xHXqZ3JPVWeiV858SB601CqEA+r5meIyim+8BKMXwtSm4aPMBWKjZpN+vVLKj6wJIBAFy6WAQL/aEhsHebX9blC3gzx92xRyuYso8PUwYaGz5Qsa2VkGAI7qe016hadILTBDtbbA6rgNvaAd1JqOlkmJLSCfMET23WLCw85ioqw4GJVaj2g+G/4jufIcgo9LENqSWnVpcWns4bj4rJ9M+RFnDvsU9yrLqWjUAHF31iev5Lx2r1jjmwn8SRTUbTgRA+mfXkrFk+VsYDUGoGoGkiTA52bsDffcwEpxTW6nBt2gkD/vmssJnVWkdJAez7PIt7eSr9Utl9OK/wDT5nTTutVh3THjPGVsNor0YfqIpOa5hdFnOa5umCDYg35hVLMOIcxxf8O7AbHS1zARHMu8XTnHYyrnmGLqVWhwbDQe8T58yoLKxKmaJmpoVXUEj+0zdfljt6ibIeF/YnXVcaj4AE3AHQT+7ctlb8oH8QdSVDNQkAEyBYbWTfIsLc1HWa2bnrzPkApVLPdeGMiZJMZ5pjxRpF+7tmDq87Dy5nsClPDeDOqSZ5k9STJPvJPqoWYY016uq+htqY893EdTbyHqrNkuG0tCt0b3rdw/Sv8Aczt2Y7oiy3rXTC2KbN4IQhIgteIohzS07EELYvCkSuYGuQTTd9ZvhP7/AHul+c2BI3Fwm+fZaXfxKdnjcfeH6pE7Mddntk7Hl71nMxNOXZq0+JpsS5pHRzTDh++qsOHxQcFSeJKnszS9m0Mpw6A23iBknzIPzUjKs65E/vy5LiblD7JoreD3LqWgqLiMA1w2n8lpwuYgqcyqCu037iv6E9h8Dj5H9/ueyjYvBU60DEUQ7o7n7xf8lYIWt9HohweDNlLKcqYuy3LKOHaRSYGzfuT3K3OEkX53/fuUmnTHT991n9HEg9FkYHAmGJY5YzOnCgYvBVJljyBGmIBEEjcHcgTfy6KbTbe942PYrIg8uXfksg46nN0DjBi7C5e+0uIAGkDYASbNa20QR3lsrzH4U6QGkgamgx05pi4GOfwXmgFvax/zCFiTMKgQYEpeY0f4j7SARP8AtHzUOvhw9jmOnS4Q4AkSPRN88yaoamqn9bZzZjUORbyPl5KJTyisd2H1IC83qdNYLCQMzXkHiR4AW7D1WtuWg9JJj1A3TLDcNuP1nAf03KcYTJqbIhuo9Tc+5K9BaxyeI2kxHSwdWuQTYcibAD8Lf0Wl/D1VroA1jqLC/mrmaEDxEN7c/cFExWMZTEuMdOp8gp50FSr9R/ebbBE+E4d51SABcgH5u2Cj5rmQePZ0rUx8Y/Jaszzl1WfsUxc35dXFVrAZ2MRWcKP8qmPE6PrvMiB+Eb958lyqr90mrTjA8tOTOF6ljy2jqdPIbd+6uGXsskeU4WGhWbDU4CtErFahVkkDElMCyXgC9W8zBCEJEEIQkTRXaq5m2BBJdF+v6qzvCXY3DyEic+znPaVOnprU3uB+7psR3Jsqzg8yY8+Alp+6SJ9DsVaeK8qsZFj8D1XNcTh3Unx7iP1XY6Sq9PvK66x0fnqXzA5yRurDgs6B5rmWEzoiz5d3H1vXqnGExgcJY6drbEeYVfZVqNL2Mr8zerVK/RnS6GZSpbMYCudUM0e3n6H9P8hMaHEJ5tt1B/Xmiautu+JKDiXZ9QH97rNlWR3Vcw2aahLTKmUswB3UoEEZE3zGgk2vvB/Xqtof7lHZXaf+ypIcFmJrc+ZHTl/noim30n9/vyW0ELEtb5pE1uoh24np++q9+jxzK2B48kOeOSRMWMA3+C1Y3N20m3IYDsBcn9VsJXPuKs6p4es44ioNRJhrTqdp3aNAu23WLqPfY6r9AyZhjiWHFcSk/wAsR3Nz+nzVbzXOqdIa8RUgnYTLj5Dc/Luq1X4zdUtQZoH3nAF3eG7DzMpdVyoVnF9WS47mTK1o9L1Or+q04HxK3Ua6uo4aaM14krYx3s2DTTcQGsG5PV7vjG3nur5wdkYp02sF+bj1KUcP5A0O/hs7T2810zJsq0NFlaNUmmT207mdMx1DCzGFHX3k/AYaAm1Ni1UaUKQFElnPUIQkQQhCRBCEJEFpq05W5eEJERZnlge0gjdc24i4acwnw6m/JdifSS/F4AOFwuiOUOZzsrFgwZwOrgY2HxPy2UdzV1bOOCmuJLRB7foqXm3DL6e4nurSvVKww0ortDYhysQDOa7CAHBw56r/AB3U88WaR4qYJ/C6PmCl9WiRYqLWw0rhd6fTZ9WJmnVkYV5b8l45wsw8upE28Qlv+5s/FWmjXa8BzHBzTsWkEHyI3XEsTlrhtce4rdlWc1sM6aTy3q3drv6m7H5qD/T+0NoGJc12Kw+k5ndaFYjmptPElVHKuLKb2Uy+KbnRqBmBY3Dukgb9VZcNXa4S1wcOoII94WNrCdA6noxi2uVsDyo1MrN+Ja0S5waOpIHxKcnqZJA7ktqxxOLbTY59RwaxoJc5xgADmSk2K4toMsHaz0Zf/lsuYcV5/iMXVfhiS2i1xfoEy4ueXDU77Wkmw2ED07DT2HnEjnV1Zxu6k7ir/VapWJpYPVTp7Grs939P3G/8j2VPweXOeZdJkySZk+ZT3BcLineqdH4d3n+37P8AdHkdkwo4UEwxvkN/UlWNGkAGXlPqvUifpq7kTBZeGxa6s2U8OmoRq2TLIuGdnPF1csHlwHJc9Rrf8lXXzOmj9Nz/AImo5PxIuVZM1gAAhPaNGF7RowpACqyc9y9AwMCAC9QhYmYIQhIghCEiCEISIIQhIgsHMWaEiRqlBLsXljXC4TkhYuYkTnGecEB0lliqPmHD1SkbtMdV3mphwVAxWUNduFJq1LVyFfoq7uejOBuw6SZzgNLqbxYF4a6Oc/8AS7rmPA9J/wBmD2sqxmPAIAP2h0I58iCpT6muxMHuQatHdTYCpyJWX0oEdAB8FHe7SJhNK1CLEQVDq0LELvpzlOJD1gxYCeouwWJxNRxvULQdhqhM6JkXuQSD2I3B7ppg8W1tKPtAm0HrI2S2hhjqqOAj2lRz/fpAn/ao+h1NrWtW6YA8zGtrRq96t+0k4cSQof0R7MbUeJGpoDYJBtIO3mU+yzLiTtKuGWcPD6zhJKkanVKrDHOJnQ6FnrbdxmU7LuHqlQ3GkfFXTJ+GW0wLX6p9hsuA5KdToKuu1L299S502hq0/Kjn5kbD4MBTKdJbGsWSjSdPAF6hCRBCEJEEIQkQQhCRBCEJEEIQkQQhCRBCEJEFiWLJCRND6Kh18ECmaxLEiUzNOFGvuBBSKrwe8GwXTHUVh9HCyCR0cTm9SP8AqE5R/wDCcW5xh7GN+zDJI8yTBVgwPBJgayCbT3PlyV4bQC2Ckt2sZhgzmumrBziJcDkTaewTSnhoUgMXsLnJGMTFrFnCEJEEIQkQQhCRBCEJEEIQkQQhCRBCEJEEIQkQQhCRBCEJEEIQkQQhCRBeIQkQC9QhIghCEiCEISIIQhIghCEiCEISIIQhIghCEif/2Q=="/>
          <p:cNvSpPr>
            <a:spLocks noChangeAspect="1" noChangeArrowheads="1"/>
          </p:cNvSpPr>
          <p:nvPr/>
        </p:nvSpPr>
        <p:spPr bwMode="auto">
          <a:xfrm>
            <a:off x="63500" y="-1028700"/>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5124" name="Picture 4" descr="http://www.activitystationbaby.co.uk/wp-content/uploads/2012/04/leapfrog-learn-and-groove-baby-activity-station.jpg"/>
          <p:cNvPicPr>
            <a:picLocks noChangeAspect="1" noChangeArrowheads="1"/>
          </p:cNvPicPr>
          <p:nvPr/>
        </p:nvPicPr>
        <p:blipFill>
          <a:blip r:embed="rId3" cstate="print"/>
          <a:srcRect/>
          <a:stretch>
            <a:fillRect/>
          </a:stretch>
        </p:blipFill>
        <p:spPr bwMode="auto">
          <a:xfrm>
            <a:off x="395536" y="1628800"/>
            <a:ext cx="3767236" cy="3767236"/>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59416" y="2132856"/>
            <a:ext cx="4176464" cy="2585323"/>
          </a:xfrm>
          <a:prstGeom prst="rect">
            <a:avLst/>
          </a:prstGeom>
          <a:noFill/>
        </p:spPr>
        <p:txBody>
          <a:bodyPr wrap="square" rtlCol="0">
            <a:spAutoFit/>
          </a:bodyPr>
          <a:lstStyle/>
          <a:p>
            <a:r>
              <a:rPr lang="zh-CN" altLang="zh-CN" dirty="0"/>
              <a:t>给出范例也是一个帮助区别的好办法</a:t>
            </a:r>
            <a:r>
              <a:rPr lang="zh-CN" altLang="zh-CN" dirty="0" smtClean="0"/>
              <a:t>。</a:t>
            </a:r>
            <a:endParaRPr lang="en-US" altLang="zh-CN" dirty="0" smtClean="0"/>
          </a:p>
          <a:p>
            <a:endParaRPr lang="zh-CN" altLang="zh-CN" dirty="0"/>
          </a:p>
          <a:p>
            <a:r>
              <a:rPr lang="zh-CN" altLang="zh-CN" dirty="0"/>
              <a:t>案例能让一些东西更加具象。它们能在抽象的事物（单词，观念或想法）和对它们有价值的东西之间创造联系</a:t>
            </a:r>
            <a:r>
              <a:rPr lang="zh-CN" altLang="zh-CN" dirty="0" smtClean="0"/>
              <a:t>。</a:t>
            </a:r>
            <a:endParaRPr lang="en-US" altLang="zh-CN" dirty="0" smtClean="0"/>
          </a:p>
          <a:p>
            <a:endParaRPr lang="zh-CN" altLang="zh-CN" dirty="0"/>
          </a:p>
          <a:p>
            <a:r>
              <a:rPr lang="zh-CN" altLang="zh-CN" dirty="0"/>
              <a:t>案例与经验、用法和适当的文本有关。</a:t>
            </a:r>
          </a:p>
          <a:p>
            <a:r>
              <a:rPr lang="zh-CN" altLang="zh-CN" dirty="0"/>
              <a:t>不管你使用了哪种案例，你都会帮助学生们提升他们的理解力。</a:t>
            </a:r>
          </a:p>
        </p:txBody>
      </p:sp>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Keyword </a:t>
            </a:r>
            <a:r>
              <a:rPr lang="en-GB" sz="2400" b="1" u="sng" dirty="0" smtClean="0"/>
              <a:t>Discussion</a:t>
            </a:r>
            <a:r>
              <a:rPr lang="zh-CN" altLang="zh-CN" sz="2400" dirty="0"/>
              <a:t>当范例</a:t>
            </a:r>
          </a:p>
          <a:p>
            <a:pPr algn="ctr"/>
            <a:endParaRPr lang="en-GB" sz="2400" b="1" u="sng" dirty="0"/>
          </a:p>
        </p:txBody>
      </p:sp>
      <p:sp>
        <p:nvSpPr>
          <p:cNvPr id="77826" name="AutoShape 2" descr="data:image/jpeg;base64,/9j/4AAQSkZJRgABAQAAAQABAAD/2wCEAAkGBhQQEBUQERQUFBAQFRQUEBAQFRAUFhAXFBAVFBQQFxYXHCYeGBkjGRQUHy8gJCcpLCwtFR4xNTAqNSYrLCkBCQoKDgwOGg8PGikkHyQqMCwsLSwsNTAqLiwqLSwtLCwsLCwsLCopLDAsLCwsLSwsKSwpNCksLCk0LCksKiktLP/AABEIALcBFAMBIgACEQEDEQH/xAAbAAABBQEBAAAAAAAAAAAAAAAAAQMEBQYCB//EAEYQAAIBAgMFBgIGCAQDCQAAAAECAwARBBIhBRMxQWEGIlFxgZEyoRQjQlKxwQcWM2Jy0eHwQ4KS0iRT8RU0VGNzk6Kywv/EABsBAAEFAQEAAAAAAAAAAAAAAAABAgMEBQYH/8QAMhEAAQQABAMGBQQDAQAAAAAAAQACAxEEEiExBUFRE2FxkaHwIoGx0eEUMsHxBiNCUv/aAAwDAQACEQMRAD8A9xooooQiiiihCKKKKEIoqLtPaceGiaaVgqLxJ5+AHiazkWNx2OGaLLg8OfheRc80g+8EOijz+dNLq0UzIS4ZiQB1Puz8lraKzA7G5tZcXjHPjvQg9Ao0pf1SdNYcZikPLO6yr6qw196S3dE/s4v/AH6afW/Raaisw22MTg/+9qs0HPEwAho+skfh1FaOCdXUOhDKwurDgQedKHWo5IiwXuOo29+KcooopyiRRRRQhFFFFCEUUUhNCEtFVeM7UYWI2eeMHwBuflVBPtCTakhhw7mPBx23s66NKSL5Fvw0+WpvcCmuOVWY8M92rtANyfepVxtTtlhcOcryAv8A8uPvt5ac6gfryzaxYLFuvI7srf3q12V2egwwtFGqnm51dupc6mrG1Npx5p2eFujW34n+BX1Ky57elNZsHi415tuywHtVpsjtbhcVpFKpb7jd1r+FjxPlVpaqfbXZPD4oXdAsn2Zo7LIp8cw4+RuKKcNigOgdo5pHeD/B+4V5RWO2DtWbC4kbPxbZw4vhcR/zBwyt15dDbiCLbGnNdmUU0JiPUHUHqEUUUU5QoooooQiiiihCKKKKEIooooQiiqD6RJimbK5iw6kqClg8pGjHMfhW+mmppf1eg+0mY/ekaRz7sagEjnasGnefwVGHF2rRor6iqIbFVNYmkiPLduxX1Rrqfah9vnDgjEi5AvHJGDabUDJl+y+o04a6U4PNgOG/kkdJkFv0CgdoYt/tLCwSaworzZDwd1vlB8bZQfQ+NagCsjj8HisUyYj6uGSAloIzdmN7XWR72FwOGtW2y+0ySHdS/U4gfFDJofNSdGHUU4jI4gq/Znha5gPwiiOe5N10N/etFc0UgalvT1WXMiAggi4OhB4HpWd7HHdyYrDKfqoJRuh90OCSg6C1PbY7S5XOHwymfFn/AA0+GLlnkbgoHWpXZrYZwsRDtnnlYyTycmc8h+6OA9TzqPdwrkrddnC4P/6qh/P8DxVvRXEsyopZiFUcSxAA9aqv1ojb9ik0w+9DGxX/AFmwPpUtKq1jnbBXFFUr9pwlt5BOl9FLIpueSix49KUTYqXVRHAnLODJJ6qCFHvUTpA05Rqe73SY85TW57lc0VUfQsR/4rXwMMdvYG/zrk47EQ6yossY4vBcMo8TGb39Cab2tbtI99xKbnrcFTtqbTTDRNLJwXgBxY8lHWs+mzJsb9Zi2ZIjqmEjJWw5bxhqT0HvypzbU6zzYQghoWdm6Fly5QfUj3NXtTgjKCOautPZxtc3c8/TRVw2PFFG4giRWyNlyqLk5TbXiTe1QP0dspwK2+LM+f8AiLX1/wAuWtBWUxOAmwE74nDKZcNKc0+GX4kN7mSMcxqTYai50I4ROsEOUkLu0Y6InU0RfUXp6+a2VLVdsbbsWLTPCwYD4hwZD4MOXP2qwvTwQRoqj2OYcrhRS0lIWqo2r2ohg7t95KdEhi7zsfCw4UhcBunRxPkNNFqo7dJmkwgX9tvxktxtoD/8sntWyrHYMhJ/pePdVnIth8Kt3aJTfXKtyWIJ9z6XH6yg8MPiiPHdW+RINLHG426t0uKxMTQ2EOstu611PgrmiqnD9poWYIxeJzwWdGjv5E6H3pra2Nd5Po8TFAAGmlHxKDwRPBjxvyFJKTENRvt3qCJzZT8J237vFT8btiGHSWREPJSRmPkvE1GXtRhz9s28THMB7lbVDwuzo4vgUAnix1ZupY6mpN6i/wBp5gfK/wCR9FN8A6+/kVZ4bFJIM0bK6+KkEfKnayu0bQf8RH3XUjMBoJQSAVYc+N78a1Eb3APiAfeljkJcWO3H0P8ASR7AAHDYrqiiiplGikIpaKELP4JvozfR5NBmYwyH4ZASTlv98X4U9iMWcxVdLcTVtPh1kUq6hlPFWAIPoarG7NoP2byx9FbMPZwflVcMfGKbqPX8+iY22aDUKNmb7xqHjtoAyQxuRcTIc3JSASATwBNrU5io3hJjlPde4jnGmpHwtb4W8ORqwwGDinwm6dFtqsirpZ1Ni1+N7jMDx1FNzCR4YdBueunL3+VFI5zxlbv393L8qSKj47ZsU65ZUVwOGYXt5HiPSogw2Jw3dt9KhHwsCqzKPBgbK/mCD0pT2gjX9ossXWWKRQOWrWtV0xE7a++iG4kM1dbT757eqjnsnGP2cuIi/wDTmew8g164Ta7YGQQ4lzJDJcxYhvjTWxWW3K5+L+xZ4/HbtAygMWZUW5soLmysx5Le2vWnsDsexZ5iJJZFytp3FXnEqn7PjfjTBEA3Nt0Vr9bI5/Zn4hzvkO47305deir9mkQY6RBbd41d9GwtrIgAkW/O6kN71o6yeM7KyxvEcK4MUcqSCKUn6nWziNtTkKlgVPoa1lMZexVjE5CQ5pvT6dflSzqwfS55Gl1hw75I4j8LMAC0jD7XEWB0q6AqsxETYaV5VUvBKc0gQXaJrWLgcWU87airCCdZFDoQytqCOBqRyjl1ojb379VX5A2N73+HEDED4s1mYdeI9atao8bEWcuGyyRk5W5AfdI5qan7K2gZlbMAGRsrFTdWNr3U+oqoz4HEHmbB9+6VVltOvMqdSVBl23CpK57sDYqiu5B8O6K5OMll0hjZAeM04KgdQnxMfYdacZmf86+GqUyN5a+Cr/8AssTSYiIHIFZJI2H+HIVNyB4HW461Iw203R1hxK5ZG0SQapN5Hkehq1wGAEK5QSSTmd24ux4sapMdiVfGFmIEOCS7MeG8kH5J8zUsDS1mU958zas4YEtLHbanwJ6fOgromomK2tDECXkRQON2F/bjVRBC+0mDNmjwKnujVWxRHPTUR/jy8ajdsdkYfD4dVjgUGaRIy6JncLqzZSbm5C29ae6miyrEcLDII3HU9OXzUvsuQsU2Olsn0pzKb2GWMXCX62uet6jy7RlxpzJKcLhRfJJb63EHhdF45Ov48nINhy4kCTErkhjW8GBB45V7u9I48u778xV5suFRGrixZ1BZ+ZuOHQDgBwFqq/ESGDxU0sjGEvGrtuoHQDqa57dOqoP1dhP7fFY1xz3pkjX3CD8alYrCQ4ONVwaIsmIORZh32C2uz5jctYcBe1zV5iZMqMw4gVnZ9ms0q7n4lDSlCe6WBA/ylgSL+KjrU0Y7N4Lqq628uti9+5Z2Knllic1pO11fLnW2tXXepOBjSEHIneb45HN3kPizcT+FTFx/iLdahQ4kMSpBV1+KNxZl/mOo0pxmA46DrUzw7NruoInR5AW1SsHRZFIIDI3EEAg+lZ7COMNiJojmMVkYObtugRZVY8QOIB8qk4fbABMcQM0l+6keoHVm4IPOpaYdsLBLNIQ2Imte3w5j3Y4lv9kX9daZPHURLzVajxHOulWPmkjeHzNEYvkT3HlfW6Py173gb6jUHgRzriadUGZ2Cgc2IH41XYDDNOBDESuHj7sk40MhHxJGfO925cqvMP2fgQ5hEpYcGe7kdbtciqzJJJGgtA8ft1HkrrmtYaJ99/RUUWDbGyKbFcKhuWYEGa3JQdcv73tWtAooqWOPLZOpO598lG9+bTkEUUUVKo0UUUUIRRRRQhR8dJGEO+K7s6EPax6WPGq3YkmHjLJFKTvGuEcnSwtZcwBOg6nSqHtRjScUUY92NVCj+IZifn8qzm1MWADYkEaqRoQRwPvWBPxItxGUMBrS+fesyTFkS0G7ea9brmSMMCrAFSCCDqCDxBHhVd2a2gcRhIZm+KSNS3U2sT62v61Z1vNNiwtIGwsttHZbYdGQBpMG4IKi7SYW/wBpebIDrbiLVH2t21MOAjlXK2ImvGp4qGTR5Oo0BH8Qqd2t2+2HyRRmzyXJfQ5VFhpfmSflXmna3GuxiLuWVc4Fzopex9L5atyxvOFMv99D77lSwE2HHFWYY3R3HLawLv0rnSV9qYmT6xppS3jvHFvIAgCtT2I7cyNMuDxJLl/2MptmuATkY872NjxvprevPxtAhbcq42Piz9NhddTG6yEdIzm16cvWsKEvzil6TjsPDJCW5RfKl71tjGGKFmX4zZYx4u5yr8zfyBqqwQZ0XD4Y2ijGWXFeJ+0I/vOTcluAvzNQMH2gjxsi4bEx2JOaMqzBWZVPcPMaX561r44woCqAFAsAAAAPAAcK1iMuhXHvaYPgcNd+78qlxewsPDG0rR58ik/WPI+YgafExGppjZWFaSJYo/q4BrJKoymUtqwjHJbm2bwtbpU7Q7RPNI4V8sSllUA2zBTa55m/hU/sr2ieSU4eQ5jlLxsePdIDKfHiNfOsX9ZHPiOz1rbx/CyDihNLlJK02Hw6xqEQBVUWAHKnKKg7dxxgw00y/FHG7L5hdPnWuByCugWaCXF7ahibLJKit90kXHmOVZ/ZnZcysZMRIksLSNKsURzJKxPxyNpmAAAC8NNSdaxODxCnMZCSxuSx1LE8Set6vv0ebSIxLwAndujPl+6ysov6hvkKmLMo0K2ZMIcPCXMdrz/CidqO3ckkrYfCsY4YiULpo0hU2Nj9ldNLcflVPD2gxWHYOsz+OV2Z1boVY1QYqNsPiZoX+OOR1N+feureoIPrXc+PzDXlWI9z8266LCwYcQBoaCK6br3Hs5ttcZhknUWLXDr9xlNmXy5joRXDyLFMwS9iNYl1zyMb90cjbUnQd4E1kuwG1BhcADICWxEsjwoLXKAKmfoLqfOtVsba0M0jZVyTMLtfUsBYaHppppUzp43ObFmAf6/2uSlgMbnloOWyPVSvo0rjvOig8VRMxHTMxsf9NP4PArELLxPxMxuzdSf7FSKy/aTtbuZfo8QBcAGRmuQubgoHM219RV+HD53AN1PefdLLxOKZBGXyaBRfp7TzuYVzyyHKl/hiiQkK7nkCczW4m4tV1hOy8Ki8qiaU6tJIL3PgFOir4CqnsjtlQ4wxjRC1yjR3GYgXIa5JJsON+Vq11W8Rmifl2+yoYEx4iIS3m+gPPTr3+SbjiWNbKFVRyACge2lVO0MZhcQBHJICoYHRmAJFxYsNLannVX+kTaZjjiiBIWZ2zkcwgBy+RJB9KosLOhjH3rVy/EuJOgd2YaD1tdPg8GJG57I6UvSIUVVAQAKAMoW1gOVrcq7rO9i8YXjdDqI2GXoGF8vvf3rRVrYaYTRNkAqwqM0fZvLDyRRRRU6iRRRRQhFFJei9CEtFJeoG2seYou78bnKnQni3oLmo5JBGwvdsE17gxpceSzfbjAo7rJG674AK8eveW+h04EXPHiD0FYmbZrySLHIyxxsQHlvfIvM2Gt/51ocPtLM7Ll0v3WP2xcgtfnqDr0qPtWKxIrjpcUZJ85aB3LAfMXy5qXo+zI41hRYSDEihUKkEWUWGo8qlV5f2C7QGObdsfq3fduPusfgf1uB69K9MnnCKztoqAsx8ABc11mFnE7LA12pbUUoe2+iyX6Q9ll0SdCM8V1KEgF1Yj4b8SDy8Ca83xMBkcRy3SMm8jkXsoNzlH2m8B49LmtNtLbhknzOLlwTc8E4ERjyBHvVLtUXltyVc3vw/D51vzn9NhDZs/fksHhsY4rxdjWjK3cnnTefdegCz+KwQuwjZsuY5M4XNlv3c1tL2te1WGzsKiQiSIs04uuKVrXF2+reMDjHyPMG1+IpjZib3OeQJA9K4R91Mj/dYBvI6MPY1zGHkySAlezYmIPYCNKWp7D4OTE45GsRHhjvJGa45EIovxufkDXr1eLbTnaBs6EhkNwUuCNeItW6ftcTs3f3tMTuiRyYC5cf5e95kVp4hwjaXnYLkeJsLP9pOgWY7QbMfD4p0QZ43JdMpBKZjcow5EE+ot1q6/R9sht6+JkIBAMccdxm1ILORyGgA8delU+xxmF24kZmJ96kYbbVp7IMsiLnW3Bsp7ynoRXGxYprMT2mXT6Ljo5g2XNWi9MqNtFYzE6zECJlKuWIAswsRc+dOYXECRFkX4XUMPIi9ed9stvGSVlUFkiLBVXX4FvLMegsRfp1rsWDMunwsHbvq6G5KyuI2e8bukbCWNSQkouM68jYjjyPUG1bP9GWCjQvK8i/SZO6Ir6ogNzx4kkA6X0A61TYCLOt6q8ZizE9xm7veLpxjswXeX5d5l16irLm6Lo8RAJIsmaldfpcwmHaSMoSMbYZ8trGPWxk/e+7zte+lqx2ycBEZkGJZ9xf63djvEeHle17a2vanGxT4qZppDeSQ3Y+gAHSwAFcuMk4Q8GGnp/1rBkfb7C0cHhuyw4jcd+fS+i33baExth8RAAcMYliQxjupa7IAB9kqdP4a67ERyTYne2IjiVszEEXZlsEHoSfTrWd2LiWJ3TElYjZASTYE3sPDW9Xn05oZBkvm45l+yBxY+I8RWFNiGtxucs2PX35LHfhnMidFm6r0ivLv0h7NeHGfSFu0eICg24q6KFsRxsVUG/nW4xPaAJgzibDMFsF/8zNky+Wb5V5fhMW08jSOxZmYjMedjb26V6Bw5naEStOn1XnvHJ2xx9i4Wfp71V/2DwDzYkTN3UgBOvFmZSoAHGwBJv5V6VXkOJxphlUICHUk7xeKW+15fzr07YW1PpOHSXgzCzgcmU5WHuKfxCMh2e9FHwOdpi7MNo7+KrO3ezI58L35FieNs8LvwzgEZLcSCCRprz5V55gIZSuoA8z/ACqd2k2qcTjm1+qhusa8tDYt6kE+1ToYQIiTz4V53xXFCSSmgac+q9EwMRjZ8XNbPsxgEhw4VHEhJzSOPtMeOnIAWFulW9YHsZti5Vge67GOQdbkKfMHT1re3rouHYgTQ6Ci3QhY+MiMchs3eqWikvRetBVEtFJeihCZ3lG8qp+mGj6YaEK23lZftbjDmsNd3EzAdW0/AfOrL6Yap9sYB5XzxuqllCsHBIsL2It58Ko8QiklgLI99FWxTHPjLWqnkULKqqQRHDCtxqCRGCx/1E1xteW5prDbP3MkiZs3fuWta5KLew5C96jzoGkINyApNrniCB+dcnNfbOvqsN15zfVQNnJd3CnvWYtbipUhkY+HxG38Jr0LtHtbNs0SDTfiIf8AuFS3yvWH2FsfePM6ymM3VGAQMGW2YHiLG962EiRNhxhWUtEqqoBJB7vBrixBvrcV03C2Pjf2jv2mvRaMcL3RvA0zDTypYrFTqSiA98GVnHhmZVSx591BULFzX3reFl9gB+VWW1cBHHiAsSlRu1vmZmJ776kk1QSYoASI2hLG9+XeNb3FZM2HZWxN/X7q9/h+HycQlzEW1gb6j7Jvsy1o7+Nz7kmmtq8TXWw2GQ24AkD0NMbTck2HE1zg3Xp76EY8ArQ7VzIshBbKEZv3stiR62PvUyGbNAURwyKoe1+drX88oA9KocAxENuYJt+Ir0HbEUc0bu0WUqrspUFNcpbXLa+oHGtPGNdLBlHMD01XFcXcXQmMc+fgbUHZmJABAIvYi3pTOEH/ABKnxH/6APyvRgh3l6r+dcSQDfpe4BLA5SV4obajqBXGRsL5Mg56ea4djczso5rabE25u8G/D6jegf5bso+dqxxssWILHv7iNEvxfezqZWHjoB71d4fA/VNCgARwwPeJJzDVrnnVHtvYbxRB5JM5DKqAAKACdSdTc2Fdxhm5Iwx29AeS7ThzmMZ2bzqcvoU9s/F5E9Kodq7RKFyP8WN4j5Pb+QqXOoyjzHjVLtsXAt4j8asTH4D4LonjYFSNkGxpnaTfXxnqR7j+lc7Kk8dDSbQcCVM3Ugnpp+dc9zWyKyX73V5hJckzHxUNp0/61az46zhyCQyuhHR4mUn0vf0rPYXEbyU5AW7jXCgm2gtw61o4AQ8bZWurC/dYciOelZU0TjimkA6ka0sTHOa1ztRt/CMVtTPhxCG7hlZg5+FmWFQR5ZmvVDsWcKqnWx4deda3GSK4yul145SgIHoRasnE3cuOBk09S2leg8IAjhEA/wCRv1XlH+QRl0pmJ/eRp0r+1JxuPVZsz3yusqaWveSJlU69SD6Vqexe1zHhMUb/ALLvr/E0X+5RWVwjIcTDnCsmcBlYAgggggg+dbwYWAwPh41WOOQG4jspuftdToOPhTuJSfCWAakaJeBwXlkJ0aSK8aXnWy5Lu5P3iPaw/KtUX+qArO4jZQgkmjDFjGVYP8JOYKxFgf3relXmEN47V5VjG5XkHlovU4SHNDvmoPZslTiF4ASFlPUkNp616pBicyq33lDe4B/OvMNg7OmJlQMgCv8AE2Ykq5LAi3hw5VuMPNkRUFyFAFzzsLXro+ERSNLnn9rqrvpZHEnscQBuCVdbyjeVU/TDR9MNbyyVbbyiqn6YaKEKNRSUUiKRRRXEkoXiaQ2kpUOIicSyHITdiQQU8B4kGoH0STeE5NChHxJxzDrV7M13Nv70FMHj6VhSYCMvc43qVmuwjC4lQNh7IlDSHMEDFdAbnQN4VdR7Ktxdj8qYwWJCFr8Tb86mYqU7vMvO1vU1rwNyMDGq8xga2uiqdpbHTe5u9fKBcMeRNYvthslN7GFvqrFiSSTqAPzrayMxIJPK3z/rVNtjYhmdWz5SFtYrcHUnxFqtTueYctqXhkcLccJXAc9a12WfwkIRLLwFVeKbv+jfh/WtX+rr2tnW38LfzqKeyF2JaU6gjuqB4eJNZDYnXqu9lx8GUBp9FL2Y43KDX4E/+grUMiSxuOIysD6g1VYbZqxoAOAAGvkBU1VIXQ2BFvOtJ+jdVxc7BRcUzBspQQbsLCw169RT0WykaVS12sSbMdOB5ACnIwaVbhgRyv8Ay/Os1sMbXB2UeSy2wsBugrRcKAO7YeVU/aLZrvGMrA2dTZtOR51a4WQlLtyvr5VFxuKDpYcQQfnWm08wtKHRwcFlsZsuUgWC6EX739Kots7PkCliFAWxPevzHSt061A2hs5ZVKtwIIuONSPcS0ha/wCreSLIWJwLd4+f9fzqTtTCCQa8uB8KtU7J2YlZD/mUHl4ginn7NseMg/0H/dWQYn3ot9mOw5YQ4+ia7E4UCKRb8H97ov8AWtXFEARe9h/KqnYextzm72YsQeFuVuF6twtj6H8LU8EhwtcviQx0ji3ZWETra/DW2tU5wqH7KnXmq+J6VNngIQHqfmNPwqJCugrWhJy2sHEgXXRcw7NjMinIoN+ICi3yqyfZd9Vcj5ioJTXyBPsKn7PbKjMeF/yolve0sFDSlm8fsiXPN8LZgLHNb7CjW46VLwcLqtih9DH/ALqmyy5izeP9BT0fCubxGAikcXG9SugixT2NDR0SbDiYNISLA5bXK8s3gTVtUHATjvXPMAe1T61cLEIogxuwWfO/PIXFFFFFWlAi9FFFCEUUlFKkS1Bx66jyqbTOKS48qjkFtKa7UKvCWPmAa5da6B1A8Bb50SVTO6g5piP4j/fhVssP1WX93+tVuEhzN61c1aiHNStG6pHHAeBP4D+VR8S1iKtcdEB3qqXW9zVmRwyow0bu18EqtcU241pYeFEoqqtg7KRAmcADwqwxOFtGOn51A2boy9avGFxapnCxSoTG9FURjSkA73pTkxCtYU5g1DHyqkGnNSpUbpSki+rt4g/OqzLcN4gAj/VrV1VVi4cpNuBv86vNFCleiPJMZdKZmFSFpjE8P78aV2yslNx0sj2pIxSOLkVXUutJ/Ct3b8yT+VTsKgY+VQcNF3rdKssFFZr9KiygvVd5IBUmeK629qqFTLoavKp8e/1hA5VoRmtFlztsWuMhJ08qsjBaIr0/rUXZx71j4VZUS66JYBQtUES/j+dShwpuSPK5FOE6Vkv3Wo0prDi9/OrpRoKq8BFw87mrWrUA3KglOyKKKKsKFFFFFCE1mozU1mozUITuagtTWajNQhRsUAutQnnqVjhcioTpVN4AcoHDVW+FAAuOdP56hYG4QXp/NVsbKYJnaOoFVcml6tZ5NLVX4iLQN5052rE6DSa+oUSBtKVzeuFFr1JwMOZr8hUAGq0XOpqsYocig+FqlpPemZTpamo+FTKgdd1HmXvHzNO4AWe/K1Eutd4drVXDafagy05Ts9NTgEa8qTNXE+qkdKsKUKqabU07EueNhzAvTAjqTs5LMfC1OOytOOihI1cs3eFPYuLI3Q0wBc1XpTtdYVpstb5j5CpyvYmomCXKnU606p506tlSkNuKlbyoeJguS1dsaEe9xUjXEFQPaHClzglsb1Mz1XRtapCz052pTY6ApN7RYAX51DWWnNoakeFMhKozfuV2PZWuGAAvT2aomE+Gn81WWbKB26czUZqbvRenpqczUU3mooQuaKcyUZKEJukpwrXJWkQmZUvTCxXNSmWuQlqYWglMIXN7aUhanBFS7upEqjsulcytZKklKj4mK4oJ0TmjVVRWpWz5LG3jXe4pY8PqKjCtuNhSSbmnAKXda3roLT1WKaZaSNKeya10I6amJnWlvT2SkMdKlUYwg1xC1qkqlNNDrS2pAbGqrsbJmPlTKCxBqYcPrRuKYVYaaFKZE11roCkw0dlp/JTlWKZtXBFj51KyVy8VOAUZUfd0BKfy0ZKEaKNJHekSOpJSud1pTHNB1Kc0kFdKK6pFFOBacELiinMlGSlSJulrvLRQhSd1Ruql7qjdUIUEx0bqphho3VIhQt1XLQ1O3VG5oSKEIqN1U7cUbilQoBirkwVYbmk3NCUKsOGrtMNU4wV2IKSk8uUPc0bmpu5pdzSpqg7mjd1O3NG5pEihbukMVTtzRuaEKBuq53NT2ho3NCcFWthq4OGq03FI0FFJwcoKxU6I6k7ilWKhNKjbqjdVL3VLuqVNUIw0m5qfuqTdUIUHc0m6qfua53NIUKHuaN1Uzc0u5oSqII663VSRDXW6oSKJu6Spm6opUKXu6N3S0UISbqjdUUUIRuqN1S0UISbqk3dFFCEbqjdUUUISbql3dLRQlRuqN1S0UJEm7o3dLRQhJu6N1S0UIXJio3VFFCEbuk3dLRQhIIqXc0UUJUbqjd0tFCEbujd0tFCRJu6N1RRQhJuqN1RRQhKIqN3S0UISbuloooQv/9k="/>
          <p:cNvSpPr>
            <a:spLocks noChangeAspect="1" noChangeArrowheads="1"/>
          </p:cNvSpPr>
          <p:nvPr/>
        </p:nvSpPr>
        <p:spPr bwMode="auto">
          <a:xfrm>
            <a:off x="63500" y="-842963"/>
            <a:ext cx="2628900" cy="174307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sp>
        <p:nvSpPr>
          <p:cNvPr id="77828" name="AutoShape 4" descr="data:image/jpeg;base64,/9j/4AAQSkZJRgABAQAAAQABAAD/2wCEAAkGBhQQEBUQERQUFBAQFRQUEBAQFRAUFhAXFBAVFBQQFxYXHCYeGBkjGRQUHy8gJCcpLCwtFR4xNTAqNSYrLCkBCQoKDgwOGg8PGikkHyQqMCwsLSwsNTAqLiwqLSwtLCwsLCwsLCopLDAsLCwsLSwsKSwpNCksLCk0LCksKiktLP/AABEIALcBFAMBIgACEQEDEQH/xAAbAAABBQEBAAAAAAAAAAAAAAAAAQMEBQYCB//EAEYQAAIBAgMFBgIGCAQDCQAAAAECAwARBBIhBRMxQWEGIlFxgZEyoRQjQlKxwQcWM2Jy0eHwQ4KS0iRT8RU0VGNzk6Kywv/EABsBAAEFAQEAAAAAAAAAAAAAAAABAgMEBQYH/8QAMhEAAQQABAMGBQQDAQAAAAAAAQACAxEEEiExBUFRE2FxkaHwIoGx0eEUMsHxBiNCUv/aAAwDAQACEQMRAD8A9xooooQiiiihCKKKKEIoqLtPaceGiaaVgqLxJ5+AHiazkWNx2OGaLLg8OfheRc80g+8EOijz+dNLq0UzIS4ZiQB1Puz8lraKzA7G5tZcXjHPjvQg9Ao0pf1SdNYcZikPLO6yr6qw196S3dE/s4v/AH6afW/Raaisw22MTg/+9qs0HPEwAho+skfh1FaOCdXUOhDKwurDgQedKHWo5IiwXuOo29+KcooopyiRRRRQhFFFFCEUUUhNCEtFVeM7UYWI2eeMHwBuflVBPtCTakhhw7mPBx23s66NKSL5Fvw0+WpvcCmuOVWY8M92rtANyfepVxtTtlhcOcryAv8A8uPvt5ac6gfryzaxYLFuvI7srf3q12V2egwwtFGqnm51dupc6mrG1Npx5p2eFujW34n+BX1Ky57elNZsHi415tuywHtVpsjtbhcVpFKpb7jd1r+FjxPlVpaqfbXZPD4oXdAsn2Zo7LIp8cw4+RuKKcNigOgdo5pHeD/B+4V5RWO2DtWbC4kbPxbZw4vhcR/zBwyt15dDbiCLbGnNdmUU0JiPUHUHqEUUUU5QoooooQiiiihCKKKKEIooooQiiqD6RJimbK5iw6kqClg8pGjHMfhW+mmppf1eg+0mY/ekaRz7sagEjnasGnefwVGHF2rRor6iqIbFVNYmkiPLduxX1Rrqfah9vnDgjEi5AvHJGDabUDJl+y+o04a6U4PNgOG/kkdJkFv0CgdoYt/tLCwSaworzZDwd1vlB8bZQfQ+NagCsjj8HisUyYj6uGSAloIzdmN7XWR72FwOGtW2y+0ySHdS/U4gfFDJofNSdGHUU4jI4gq/Znha5gPwiiOe5N10N/etFc0UgalvT1WXMiAggi4OhB4HpWd7HHdyYrDKfqoJRuh90OCSg6C1PbY7S5XOHwymfFn/AA0+GLlnkbgoHWpXZrYZwsRDtnnlYyTycmc8h+6OA9TzqPdwrkrddnC4P/6qh/P8DxVvRXEsyopZiFUcSxAA9aqv1ojb9ik0w+9DGxX/AFmwPpUtKq1jnbBXFFUr9pwlt5BOl9FLIpueSix49KUTYqXVRHAnLODJJ6qCFHvUTpA05Rqe73SY85TW57lc0VUfQsR/4rXwMMdvYG/zrk47EQ6yossY4vBcMo8TGb39Cab2tbtI99xKbnrcFTtqbTTDRNLJwXgBxY8lHWs+mzJsb9Zi2ZIjqmEjJWw5bxhqT0HvypzbU6zzYQghoWdm6Fly5QfUj3NXtTgjKCOautPZxtc3c8/TRVw2PFFG4giRWyNlyqLk5TbXiTe1QP0dspwK2+LM+f8AiLX1/wAuWtBWUxOAmwE74nDKZcNKc0+GX4kN7mSMcxqTYai50I4ROsEOUkLu0Y6InU0RfUXp6+a2VLVdsbbsWLTPCwYD4hwZD4MOXP2qwvTwQRoqj2OYcrhRS0lIWqo2r2ohg7t95KdEhi7zsfCw4UhcBunRxPkNNFqo7dJmkwgX9tvxktxtoD/8sntWyrHYMhJ/pePdVnIth8Kt3aJTfXKtyWIJ9z6XH6yg8MPiiPHdW+RINLHG426t0uKxMTQ2EOstu611PgrmiqnD9poWYIxeJzwWdGjv5E6H3pra2Nd5Po8TFAAGmlHxKDwRPBjxvyFJKTENRvt3qCJzZT8J237vFT8btiGHSWREPJSRmPkvE1GXtRhz9s28THMB7lbVDwuzo4vgUAnix1ZupY6mpN6i/wBp5gfK/wCR9FN8A6+/kVZ4bFJIM0bK6+KkEfKnayu0bQf8RH3XUjMBoJQSAVYc+N78a1Eb3APiAfeljkJcWO3H0P8ASR7AAHDYrqiiiplGikIpaKELP4JvozfR5NBmYwyH4ZASTlv98X4U9iMWcxVdLcTVtPh1kUq6hlPFWAIPoarG7NoP2byx9FbMPZwflVcMfGKbqPX8+iY22aDUKNmb7xqHjtoAyQxuRcTIc3JSASATwBNrU5io3hJjlPde4jnGmpHwtb4W8ORqwwGDinwm6dFtqsirpZ1Ni1+N7jMDx1FNzCR4YdBueunL3+VFI5zxlbv393L8qSKj47ZsU65ZUVwOGYXt5HiPSogw2Jw3dt9KhHwsCqzKPBgbK/mCD0pT2gjX9ossXWWKRQOWrWtV0xE7a++iG4kM1dbT757eqjnsnGP2cuIi/wDTmew8g164Ta7YGQQ4lzJDJcxYhvjTWxWW3K5+L+xZ4/HbtAygMWZUW5soLmysx5Le2vWnsDsexZ5iJJZFytp3FXnEqn7PjfjTBEA3Nt0Vr9bI5/Zn4hzvkO47305deir9mkQY6RBbd41d9GwtrIgAkW/O6kN71o6yeM7KyxvEcK4MUcqSCKUn6nWziNtTkKlgVPoa1lMZexVjE5CQ5pvT6dflSzqwfS55Gl1hw75I4j8LMAC0jD7XEWB0q6AqsxETYaV5VUvBKc0gQXaJrWLgcWU87airCCdZFDoQytqCOBqRyjl1ojb379VX5A2N73+HEDED4s1mYdeI9atao8bEWcuGyyRk5W5AfdI5qan7K2gZlbMAGRsrFTdWNr3U+oqoz4HEHmbB9+6VVltOvMqdSVBl23CpK57sDYqiu5B8O6K5OMll0hjZAeM04KgdQnxMfYdacZmf86+GqUyN5a+Cr/8AssTSYiIHIFZJI2H+HIVNyB4HW461Iw203R1hxK5ZG0SQapN5Hkehq1wGAEK5QSSTmd24ux4sapMdiVfGFmIEOCS7MeG8kH5J8zUsDS1mU958zas4YEtLHbanwJ6fOgromomK2tDECXkRQON2F/bjVRBC+0mDNmjwKnujVWxRHPTUR/jy8ajdsdkYfD4dVjgUGaRIy6JncLqzZSbm5C29ae6miyrEcLDII3HU9OXzUvsuQsU2Olsn0pzKb2GWMXCX62uet6jy7RlxpzJKcLhRfJJb63EHhdF45Ov48nINhy4kCTErkhjW8GBB45V7u9I48u778xV5suFRGrixZ1BZ+ZuOHQDgBwFqq/ESGDxU0sjGEvGrtuoHQDqa57dOqoP1dhP7fFY1xz3pkjX3CD8alYrCQ4ONVwaIsmIORZh32C2uz5jctYcBe1zV5iZMqMw4gVnZ9ms0q7n4lDSlCe6WBA/ylgSL+KjrU0Y7N4Lqq628uti9+5Z2Knllic1pO11fLnW2tXXepOBjSEHIneb45HN3kPizcT+FTFx/iLdahQ4kMSpBV1+KNxZl/mOo0pxmA46DrUzw7NruoInR5AW1SsHRZFIIDI3EEAg+lZ7COMNiJojmMVkYObtugRZVY8QOIB8qk4fbABMcQM0l+6keoHVm4IPOpaYdsLBLNIQ2Imte3w5j3Y4lv9kX9daZPHURLzVajxHOulWPmkjeHzNEYvkT3HlfW6Py173gb6jUHgRzriadUGZ2Cgc2IH41XYDDNOBDESuHj7sk40MhHxJGfO925cqvMP2fgQ5hEpYcGe7kdbtciqzJJJGgtA8ft1HkrrmtYaJ99/RUUWDbGyKbFcKhuWYEGa3JQdcv73tWtAooqWOPLZOpO598lG9+bTkEUUUVKo0UUUUIRRRRQhR8dJGEO+K7s6EPax6WPGq3YkmHjLJFKTvGuEcnSwtZcwBOg6nSqHtRjScUUY92NVCj+IZifn8qzm1MWADYkEaqRoQRwPvWBPxItxGUMBrS+fesyTFkS0G7ea9brmSMMCrAFSCCDqCDxBHhVd2a2gcRhIZm+KSNS3U2sT62v61Z1vNNiwtIGwsttHZbYdGQBpMG4IKi7SYW/wBpebIDrbiLVH2t21MOAjlXK2ImvGp4qGTR5Oo0BH8Qqd2t2+2HyRRmzyXJfQ5VFhpfmSflXmna3GuxiLuWVc4Fzopex9L5atyxvOFMv99D77lSwE2HHFWYY3R3HLawLv0rnSV9qYmT6xppS3jvHFvIAgCtT2I7cyNMuDxJLl/2MptmuATkY872NjxvprevPxtAhbcq42Piz9NhddTG6yEdIzm16cvWsKEvzil6TjsPDJCW5RfKl71tjGGKFmX4zZYx4u5yr8zfyBqqwQZ0XD4Y2ijGWXFeJ+0I/vOTcluAvzNQMH2gjxsi4bEx2JOaMqzBWZVPcPMaX561r44woCqAFAsAAAAPAAcK1iMuhXHvaYPgcNd+78qlxewsPDG0rR58ik/WPI+YgafExGppjZWFaSJYo/q4BrJKoymUtqwjHJbm2bwtbpU7Q7RPNI4V8sSllUA2zBTa55m/hU/sr2ieSU4eQ5jlLxsePdIDKfHiNfOsX9ZHPiOz1rbx/CyDihNLlJK02Hw6xqEQBVUWAHKnKKg7dxxgw00y/FHG7L5hdPnWuByCugWaCXF7ahibLJKit90kXHmOVZ/ZnZcysZMRIksLSNKsURzJKxPxyNpmAAAC8NNSdaxODxCnMZCSxuSx1LE8Set6vv0ebSIxLwAndujPl+6ysov6hvkKmLMo0K2ZMIcPCXMdrz/CidqO3ckkrYfCsY4YiULpo0hU2Nj9ldNLcflVPD2gxWHYOsz+OV2Z1boVY1QYqNsPiZoX+OOR1N+feureoIPrXc+PzDXlWI9z8266LCwYcQBoaCK6br3Hs5ttcZhknUWLXDr9xlNmXy5joRXDyLFMwS9iNYl1zyMb90cjbUnQd4E1kuwG1BhcADICWxEsjwoLXKAKmfoLqfOtVsba0M0jZVyTMLtfUsBYaHppppUzp43ObFmAf6/2uSlgMbnloOWyPVSvo0rjvOig8VRMxHTMxsf9NP4PArELLxPxMxuzdSf7FSKy/aTtbuZfo8QBcAGRmuQubgoHM219RV+HD53AN1PefdLLxOKZBGXyaBRfp7TzuYVzyyHKl/hiiQkK7nkCczW4m4tV1hOy8Ki8qiaU6tJIL3PgFOir4CqnsjtlQ4wxjRC1yjR3GYgXIa5JJsON+Vq11W8Rmifl2+yoYEx4iIS3m+gPPTr3+SbjiWNbKFVRyACge2lVO0MZhcQBHJICoYHRmAJFxYsNLannVX+kTaZjjiiBIWZ2zkcwgBy+RJB9KosLOhjH3rVy/EuJOgd2YaD1tdPg8GJG57I6UvSIUVVAQAKAMoW1gOVrcq7rO9i8YXjdDqI2GXoGF8vvf3rRVrYaYTRNkAqwqM0fZvLDyRRRRU6iRRRRQhFFJei9CEtFJeoG2seYou78bnKnQni3oLmo5JBGwvdsE17gxpceSzfbjAo7rJG674AK8eveW+h04EXPHiD0FYmbZrySLHIyxxsQHlvfIvM2Gt/51ocPtLM7Ll0v3WP2xcgtfnqDr0qPtWKxIrjpcUZJ85aB3LAfMXy5qXo+zI41hRYSDEihUKkEWUWGo8qlV5f2C7QGObdsfq3fduPusfgf1uB69K9MnnCKztoqAsx8ABc11mFnE7LA12pbUUoe2+iyX6Q9ll0SdCM8V1KEgF1Yj4b8SDy8Ca83xMBkcRy3SMm8jkXsoNzlH2m8B49LmtNtLbhknzOLlwTc8E4ERjyBHvVLtUXltyVc3vw/D51vzn9NhDZs/fksHhsY4rxdjWjK3cnnTefdegCz+KwQuwjZsuY5M4XNlv3c1tL2te1WGzsKiQiSIs04uuKVrXF2+reMDjHyPMG1+IpjZib3OeQJA9K4R91Mj/dYBvI6MPY1zGHkySAlezYmIPYCNKWp7D4OTE45GsRHhjvJGa45EIovxufkDXr1eLbTnaBs6EhkNwUuCNeItW6ftcTs3f3tMTuiRyYC5cf5e95kVp4hwjaXnYLkeJsLP9pOgWY7QbMfD4p0QZ43JdMpBKZjcow5EE+ot1q6/R9sht6+JkIBAMccdxm1ILORyGgA8delU+xxmF24kZmJ96kYbbVp7IMsiLnW3Bsp7ynoRXGxYprMT2mXT6Ljo5g2XNWi9MqNtFYzE6zECJlKuWIAswsRc+dOYXECRFkX4XUMPIi9ed9stvGSVlUFkiLBVXX4FvLMegsRfp1rsWDMunwsHbvq6G5KyuI2e8bukbCWNSQkouM68jYjjyPUG1bP9GWCjQvK8i/SZO6Ir6ogNzx4kkA6X0A61TYCLOt6q8ZizE9xm7veLpxjswXeX5d5l16irLm6Lo8RAJIsmaldfpcwmHaSMoSMbYZ8trGPWxk/e+7zte+lqx2ycBEZkGJZ9xf63djvEeHle17a2vanGxT4qZppDeSQ3Y+gAHSwAFcuMk4Q8GGnp/1rBkfb7C0cHhuyw4jcd+fS+i33baExth8RAAcMYliQxjupa7IAB9kqdP4a67ERyTYne2IjiVszEEXZlsEHoSfTrWd2LiWJ3TElYjZASTYE3sPDW9Xn05oZBkvm45l+yBxY+I8RWFNiGtxucs2PX35LHfhnMidFm6r0ivLv0h7NeHGfSFu0eICg24q6KFsRxsVUG/nW4xPaAJgzibDMFsF/8zNky+Wb5V5fhMW08jSOxZmYjMedjb26V6Bw5naEStOn1XnvHJ2xx9i4Wfp71V/2DwDzYkTN3UgBOvFmZSoAHGwBJv5V6VXkOJxphlUICHUk7xeKW+15fzr07YW1PpOHSXgzCzgcmU5WHuKfxCMh2e9FHwOdpi7MNo7+KrO3ezI58L35FieNs8LvwzgEZLcSCCRprz5V55gIZSuoA8z/ACqd2k2qcTjm1+qhusa8tDYt6kE+1ToYQIiTz4V53xXFCSSmgac+q9EwMRjZ8XNbPsxgEhw4VHEhJzSOPtMeOnIAWFulW9YHsZti5Vge67GOQdbkKfMHT1re3rouHYgTQ6Ci3QhY+MiMchs3eqWikvRetBVEtFJeihCZ3lG8qp+mGj6YaEK23lZftbjDmsNd3EzAdW0/AfOrL6Yap9sYB5XzxuqllCsHBIsL2It58Ko8QiklgLI99FWxTHPjLWqnkULKqqQRHDCtxqCRGCx/1E1xteW5prDbP3MkiZs3fuWta5KLew5C96jzoGkINyApNrniCB+dcnNfbOvqsN15zfVQNnJd3CnvWYtbipUhkY+HxG38Jr0LtHtbNs0SDTfiIf8AuFS3yvWH2FsfePM6ymM3VGAQMGW2YHiLG962EiRNhxhWUtEqqoBJB7vBrixBvrcV03C2Pjf2jv2mvRaMcL3RvA0zDTypYrFTqSiA98GVnHhmZVSx591BULFzX3reFl9gB+VWW1cBHHiAsSlRu1vmZmJ776kk1QSYoASI2hLG9+XeNb3FZM2HZWxN/X7q9/h+HycQlzEW1gb6j7Jvsy1o7+Nz7kmmtq8TXWw2GQ24AkD0NMbTck2HE1zg3Xp76EY8ArQ7VzIshBbKEZv3stiR62PvUyGbNAURwyKoe1+drX88oA9KocAxENuYJt+Ir0HbEUc0bu0WUqrspUFNcpbXLa+oHGtPGNdLBlHMD01XFcXcXQmMc+fgbUHZmJABAIvYi3pTOEH/ABKnxH/6APyvRgh3l6r+dcSQDfpe4BLA5SV4obajqBXGRsL5Mg56ea4djczso5rabE25u8G/D6jegf5bso+dqxxssWILHv7iNEvxfezqZWHjoB71d4fA/VNCgARwwPeJJzDVrnnVHtvYbxRB5JM5DKqAAKACdSdTc2Fdxhm5Iwx29AeS7ThzmMZ2bzqcvoU9s/F5E9Kodq7RKFyP8WN4j5Pb+QqXOoyjzHjVLtsXAt4j8asTH4D4LonjYFSNkGxpnaTfXxnqR7j+lc7Kk8dDSbQcCVM3Ugnpp+dc9zWyKyX73V5hJckzHxUNp0/61az46zhyCQyuhHR4mUn0vf0rPYXEbyU5AW7jXCgm2gtw61o4AQ8bZWurC/dYciOelZU0TjimkA6ka0sTHOa1ztRt/CMVtTPhxCG7hlZg5+FmWFQR5ZmvVDsWcKqnWx4deda3GSK4yul145SgIHoRasnE3cuOBk09S2leg8IAjhEA/wCRv1XlH+QRl0pmJ/eRp0r+1JxuPVZsz3yusqaWveSJlU69SD6Vqexe1zHhMUb/ALLvr/E0X+5RWVwjIcTDnCsmcBlYAgggggg+dbwYWAwPh41WOOQG4jspuftdToOPhTuJSfCWAakaJeBwXlkJ0aSK8aXnWy5Lu5P3iPaw/KtUX+qArO4jZQgkmjDFjGVYP8JOYKxFgf3relXmEN47V5VjG5XkHlovU4SHNDvmoPZslTiF4ASFlPUkNp616pBicyq33lDe4B/OvMNg7OmJlQMgCv8AE2Ykq5LAi3hw5VuMPNkRUFyFAFzzsLXro+ERSNLnn9rqrvpZHEnscQBuCVdbyjeVU/TDR9MNbyyVbbyiqn6YaKEKNRSUUiKRRRXEkoXiaQ2kpUOIicSyHITdiQQU8B4kGoH0STeE5NChHxJxzDrV7M13Nv70FMHj6VhSYCMvc43qVmuwjC4lQNh7IlDSHMEDFdAbnQN4VdR7Ktxdj8qYwWJCFr8Tb86mYqU7vMvO1vU1rwNyMDGq8xga2uiqdpbHTe5u9fKBcMeRNYvthslN7GFvqrFiSSTqAPzrayMxIJPK3z/rVNtjYhmdWz5SFtYrcHUnxFqtTueYctqXhkcLccJXAc9a12WfwkIRLLwFVeKbv+jfh/WtX+rr2tnW38LfzqKeyF2JaU6gjuqB4eJNZDYnXqu9lx8GUBp9FL2Y43KDX4E/+grUMiSxuOIysD6g1VYbZqxoAOAAGvkBU1VIXQ2BFvOtJ+jdVxc7BRcUzBspQQbsLCw169RT0WykaVS12sSbMdOB5ACnIwaVbhgRyv8Ay/Os1sMbXB2UeSy2wsBugrRcKAO7YeVU/aLZrvGMrA2dTZtOR51a4WQlLtyvr5VFxuKDpYcQQfnWm08wtKHRwcFlsZsuUgWC6EX739Kots7PkCliFAWxPevzHSt061A2hs5ZVKtwIIuONSPcS0ha/wCreSLIWJwLd4+f9fzqTtTCCQa8uB8KtU7J2YlZD/mUHl4ginn7NseMg/0H/dWQYn3ot9mOw5YQ4+ia7E4UCKRb8H97ov8AWtXFEARe9h/KqnYextzm72YsQeFuVuF6twtj6H8LU8EhwtcviQx0ji3ZWETra/DW2tU5wqH7KnXmq+J6VNngIQHqfmNPwqJCugrWhJy2sHEgXXRcw7NjMinIoN+ICi3yqyfZd9Vcj5ioJTXyBPsKn7PbKjMeF/yolve0sFDSlm8fsiXPN8LZgLHNb7CjW46VLwcLqtih9DH/ALqmyy5izeP9BT0fCubxGAikcXG9SugixT2NDR0SbDiYNISLA5bXK8s3gTVtUHATjvXPMAe1T61cLEIogxuwWfO/PIXFFFFFWlAi9FFFCEUUlFKkS1Bx66jyqbTOKS48qjkFtKa7UKvCWPmAa5da6B1A8Bb50SVTO6g5piP4j/fhVssP1WX93+tVuEhzN61c1aiHNStG6pHHAeBP4D+VR8S1iKtcdEB3qqXW9zVmRwyow0bu18EqtcU241pYeFEoqqtg7KRAmcADwqwxOFtGOn51A2boy9avGFxapnCxSoTG9FURjSkA73pTkxCtYU5g1DHyqkGnNSpUbpSki+rt4g/OqzLcN4gAj/VrV1VVi4cpNuBv86vNFCleiPJMZdKZmFSFpjE8P78aV2yslNx0sj2pIxSOLkVXUutJ/Ct3b8yT+VTsKgY+VQcNF3rdKssFFZr9KiygvVd5IBUmeK629qqFTLoavKp8e/1hA5VoRmtFlztsWuMhJ08qsjBaIr0/rUXZx71j4VZUS66JYBQtUES/j+dShwpuSPK5FOE6Vkv3Wo0prDi9/OrpRoKq8BFw87mrWrUA3KglOyKKKKsKFFFFFCE1mozU1mozUITuagtTWajNQhRsUAutQnnqVjhcioTpVN4AcoHDVW+FAAuOdP56hYG4QXp/NVsbKYJnaOoFVcml6tZ5NLVX4iLQN5052rE6DSa+oUSBtKVzeuFFr1JwMOZr8hUAGq0XOpqsYocig+FqlpPemZTpamo+FTKgdd1HmXvHzNO4AWe/K1Eutd4drVXDafagy05Ts9NTgEa8qTNXE+qkdKsKUKqabU07EueNhzAvTAjqTs5LMfC1OOytOOihI1cs3eFPYuLI3Q0wBc1XpTtdYVpstb5j5CpyvYmomCXKnU606p506tlSkNuKlbyoeJguS1dsaEe9xUjXEFQPaHClzglsb1Mz1XRtapCz052pTY6ApN7RYAX51DWWnNoakeFMhKozfuV2PZWuGAAvT2aomE+Gn81WWbKB26czUZqbvRenpqczUU3mooQuaKcyUZKEJukpwrXJWkQmZUvTCxXNSmWuQlqYWglMIXN7aUhanBFS7upEqjsulcytZKklKj4mK4oJ0TmjVVRWpWz5LG3jXe4pY8PqKjCtuNhSSbmnAKXda3roLT1WKaZaSNKeya10I6amJnWlvT2SkMdKlUYwg1xC1qkqlNNDrS2pAbGqrsbJmPlTKCxBqYcPrRuKYVYaaFKZE11roCkw0dlp/JTlWKZtXBFj51KyVy8VOAUZUfd0BKfy0ZKEaKNJHekSOpJSud1pTHNB1Kc0kFdKK6pFFOBacELiinMlGSlSJulrvLRQhSd1Ruql7qjdUIUEx0bqphho3VIhQt1XLQ1O3VG5oSKEIqN1U7cUbilQoBirkwVYbmk3NCUKsOGrtMNU4wV2IKSk8uUPc0bmpu5pdzSpqg7mjd1O3NG5pEihbukMVTtzRuaEKBuq53NT2ho3NCcFWthq4OGq03FI0FFJwcoKxU6I6k7ilWKhNKjbqjdVL3VLuqVNUIw0m5qfuqTdUIUHc0m6qfua53NIUKHuaN1Uzc0u5oSqII663VSRDXW6oSKJu6Spm6opUKXu6N3S0UISbqjdUUUIRuqN1S0UISbqk3dFFCEbqjdUUUISbql3dLRQlRuqN1S0UJEm7o3dLRQhJu6N1S0UIXJio3VFFCEbuk3dLRQhIIqXc0UUJUbqjd0tFCEbujd0tFCRJu6N1RRQhJuqN1RRQhKIqN3S0UISbuloooQv/9k="/>
          <p:cNvSpPr>
            <a:spLocks noChangeAspect="1" noChangeArrowheads="1"/>
          </p:cNvSpPr>
          <p:nvPr/>
        </p:nvSpPr>
        <p:spPr bwMode="auto">
          <a:xfrm>
            <a:off x="63500" y="-842963"/>
            <a:ext cx="2628900" cy="1743076"/>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77830" name="Picture 6" descr="http://englishexams.files.wordpress.com/2010/04/discuss.jpg"/>
          <p:cNvPicPr>
            <a:picLocks noChangeAspect="1" noChangeArrowheads="1"/>
          </p:cNvPicPr>
          <p:nvPr/>
        </p:nvPicPr>
        <p:blipFill>
          <a:blip r:embed="rId3" cstate="print"/>
          <a:srcRect/>
          <a:stretch>
            <a:fillRect/>
          </a:stretch>
        </p:blipFill>
        <p:spPr bwMode="auto">
          <a:xfrm>
            <a:off x="251520" y="2132856"/>
            <a:ext cx="4048125" cy="2686051"/>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513374"/>
            <a:ext cx="4176464" cy="2308324"/>
          </a:xfrm>
          <a:prstGeom prst="rect">
            <a:avLst/>
          </a:prstGeom>
          <a:noFill/>
        </p:spPr>
        <p:txBody>
          <a:bodyPr wrap="square" rtlCol="0">
            <a:spAutoFit/>
          </a:bodyPr>
          <a:lstStyle/>
          <a:p>
            <a:r>
              <a:rPr lang="zh-CN" altLang="zh-CN" dirty="0"/>
              <a:t>故事帮助了解这个世界，它们提供我们一种处理复杂想法的一种途径，这比非记叙性散文更加易学。</a:t>
            </a:r>
          </a:p>
          <a:p>
            <a:r>
              <a:rPr lang="zh-CN" altLang="zh-CN" dirty="0"/>
              <a:t>在你的课堂中使用故事，来帮助学生们掌握内容。</a:t>
            </a:r>
          </a:p>
          <a:p>
            <a:r>
              <a:rPr lang="zh-CN" altLang="zh-CN" dirty="0"/>
              <a:t>你也可能喜欢创作任务，让学生们在你研究的某些方面，写下自己的故事。</a:t>
            </a:r>
          </a:p>
          <a:p>
            <a:r>
              <a:rPr lang="en-US" altLang="zh-CN" dirty="0"/>
              <a:t> </a:t>
            </a:r>
            <a:endParaRPr lang="zh-CN" altLang="zh-CN" dirty="0"/>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Narrative</a:t>
            </a:r>
            <a:r>
              <a:rPr lang="zh-CN" altLang="zh-CN" sz="2400" dirty="0"/>
              <a:t>记叙</a:t>
            </a:r>
          </a:p>
          <a:p>
            <a:pPr algn="ctr"/>
            <a:endParaRPr lang="en-GB" sz="2400" b="1" u="sng" dirty="0"/>
          </a:p>
        </p:txBody>
      </p:sp>
      <p:pic>
        <p:nvPicPr>
          <p:cNvPr id="4098" name="Picture 2" descr="http://t2.gstatic.com/images?q=tbn:ANd9GcSdchdQk9JeJa-r43rLHeUmKgwBkVeLobJyfJl3RxC86GSm-8IKAg"/>
          <p:cNvPicPr>
            <a:picLocks noChangeAspect="1" noChangeArrowheads="1"/>
          </p:cNvPicPr>
          <p:nvPr/>
        </p:nvPicPr>
        <p:blipFill>
          <a:blip r:embed="rId3" cstate="print"/>
          <a:srcRect/>
          <a:stretch>
            <a:fillRect/>
          </a:stretch>
        </p:blipFill>
        <p:spPr bwMode="auto">
          <a:xfrm>
            <a:off x="467544" y="1484784"/>
            <a:ext cx="3473496" cy="3473500"/>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2862322"/>
          </a:xfrm>
          <a:prstGeom prst="rect">
            <a:avLst/>
          </a:prstGeom>
          <a:noFill/>
        </p:spPr>
        <p:txBody>
          <a:bodyPr wrap="square" rtlCol="0">
            <a:spAutoFit/>
          </a:bodyPr>
          <a:lstStyle/>
          <a:p>
            <a:r>
              <a:rPr lang="zh-CN" altLang="zh-CN" dirty="0"/>
              <a:t>这是同伴调查工作的流程：</a:t>
            </a:r>
          </a:p>
          <a:p>
            <a:pPr lvl="0"/>
            <a:r>
              <a:rPr lang="zh-CN" altLang="zh-CN" dirty="0"/>
              <a:t>引入主题</a:t>
            </a:r>
          </a:p>
          <a:p>
            <a:pPr lvl="0"/>
            <a:r>
              <a:rPr lang="zh-CN" altLang="zh-CN" dirty="0"/>
              <a:t>说明一下，他们将研究同伴的观点和经历</a:t>
            </a:r>
          </a:p>
          <a:p>
            <a:pPr lvl="0"/>
            <a:r>
              <a:rPr lang="zh-CN" altLang="zh-CN" dirty="0"/>
              <a:t>让他们想一套与话题有关的、提问别人的问题。以时间限定为依据，我已经发现</a:t>
            </a:r>
            <a:r>
              <a:rPr lang="en-GB" altLang="zh-CN" dirty="0"/>
              <a:t>5</a:t>
            </a:r>
            <a:r>
              <a:rPr lang="zh-CN" altLang="zh-CN" dirty="0"/>
              <a:t>个到</a:t>
            </a:r>
            <a:r>
              <a:rPr lang="en-GB" altLang="zh-CN" dirty="0"/>
              <a:t>10</a:t>
            </a:r>
            <a:r>
              <a:rPr lang="zh-CN" altLang="zh-CN" dirty="0"/>
              <a:t>个是最佳数量。</a:t>
            </a:r>
          </a:p>
          <a:p>
            <a:pPr lvl="0"/>
            <a:r>
              <a:rPr lang="zh-CN" altLang="zh-CN" dirty="0"/>
              <a:t>邀请学生们用自己的问题，来开展采访活动。</a:t>
            </a:r>
          </a:p>
          <a:p>
            <a:pPr lvl="0"/>
            <a:r>
              <a:rPr lang="zh-CN" altLang="zh-CN" dirty="0"/>
              <a:t>等活动一结束，学生们就要写下结果。</a:t>
            </a:r>
          </a:p>
        </p:txBody>
      </p:sp>
      <p:sp>
        <p:nvSpPr>
          <p:cNvPr id="10" name="TextBox 9"/>
          <p:cNvSpPr txBox="1"/>
          <p:nvPr/>
        </p:nvSpPr>
        <p:spPr>
          <a:xfrm>
            <a:off x="1331640" y="260648"/>
            <a:ext cx="6120680" cy="461665"/>
          </a:xfrm>
          <a:prstGeom prst="rect">
            <a:avLst/>
          </a:prstGeom>
          <a:noFill/>
        </p:spPr>
        <p:txBody>
          <a:bodyPr wrap="square" rtlCol="0">
            <a:spAutoFit/>
          </a:bodyPr>
          <a:lstStyle/>
          <a:p>
            <a:r>
              <a:rPr lang="en-GB" sz="2400" b="1" u="sng" dirty="0" smtClean="0"/>
              <a:t>Peer </a:t>
            </a:r>
            <a:r>
              <a:rPr lang="en-GB" sz="2400" b="1" u="sng" dirty="0" smtClean="0"/>
              <a:t>Research</a:t>
            </a:r>
            <a:r>
              <a:rPr lang="en-US" altLang="zh-CN" sz="2400" dirty="0"/>
              <a:t>.</a:t>
            </a:r>
            <a:r>
              <a:rPr lang="zh-CN" altLang="zh-CN" sz="2400" dirty="0"/>
              <a:t>同伴调查</a:t>
            </a:r>
          </a:p>
        </p:txBody>
      </p:sp>
      <p:sp>
        <p:nvSpPr>
          <p:cNvPr id="3074" name="AutoShape 2" descr="data:image/jpeg;base64,/9j/4AAQSkZJRgABAQAAAQABAAD/2wCEAAkGBhQSEBUUExQWFBUUFxcaGBgYFxUZGBgYFxgVFxcVGBQYHCYfFxwjGRcUHy8gJCcpLCwsFR4xNTAqNSYsLCkBCQoKDgwOGg8PGi8kHyQsLCwsLCksLCwsLCksLCwsLCkpLCwsLCwsLCksLCkpLCksLCwsKSksLCwsLCwsLCwpLP/AABEIALcBFAMBIgACEQEDEQH/xAAcAAABBAMBAAAAAAAAAAAAAAAFAgMEBgABBwj/xABGEAABAwIDBAYGCQIEBgIDAAABAAIRAyEEEjEFIkFRBjJhcYGxE1KRocHRBxQjM0JicsLwsuFjc4KSFUNTosPSs/EWJDT/xAAZAQEAAwEBAAAAAAAAAAAAAAAAAQIDBAX/xAAkEQEBAAIDAQABAwUAAAAAAAAAAQIRAyExEkEEIlETMkLR4f/aAAwDAQACEQMRAD8AK0x1f1u/elcv8w+bkwxghm6NXcByetikDl3R13cP1oHCP/k+KW2nr/mN/amW4cW3R94eHaU6KLfVH3iB3Jr/AJjf2Lb2db9bP/GmfRt9UfeDzatmm31R94P2oHKzev8AqaP6PmtVW2f3jyCQ+k2+7+Nv7EmpTG9u/ib+1A5im/edw+KXUHX/AEf+6jYmkIfbiPILVWl95oNweTkExrYcP0fH+ybpN+7/AEfBqhsqsLjBaYb263UjD0hmbLfwf+qJss9LY2zP1O/esyWP+YP6mj4JNKg2KdtSefquShQbGn/M7fXRBVRn3n6fgUv0e/8A6fifkm6tFsVLcufqj5px2HbmdbRg583/ACQIZS+7/QfJiE7a23TwtJjn3MuIaNT1xPYJIui5pMGUnQUyTc8Ml1xXbm1DWqudNpOUcmzYexAR2j0yr1XHK70bSZytt7TqVHpdJMQyYqug6gnMD7UFzLM6J26H0f6eB78uIhpIgPFhN+sOHerjRH3f6D5MXDBUXRfo/wBremBpPAJpgkE8WktEHnB9xRC1Bth+s/1OUfEf82fV/a5OtoNytsOueHa9R8TQblrbo6vIeqUHPMdgjD38BVI7IPH2wl9Hx9uO4puliiaFQOk7zD7beYCc6PtBxDZvr5LHi+pLMvx/qM7q2Wflcdn2Le4/BFMG+zO4+SFYOgJbYaHh2hS8PSA9HujqngOQWzQVZEN/zD/U5KrAZatx/GNUCm4AAw2zzwHN6V/xOhlqgvpSe1nqsCAg54FXUdXmPW/smaVQZaVxrzHqPT7XMc8loaRkEERHWemKIEUbDTl/hlA3XrNy1N4a8x6rEt+Ib6TrN6vrD1v7JFYjLUtq/wCLAnRTmof0t/qcgjYXENyNlzfaOZWKTg6P2bP0jyWIIOHx7T6IZhq6dOTlIo4gQ3eb13cR+dctfWqD0kGIIjePElOPxlUZoeRAaRvOsd2ePafain26kMUIG837x3EfnS2YkE6j7w8RycuVux9YT9obNaRvO6xDZOvafatjale/2pEMa7rHrHLva9p9qI+46k/EDm37zn2n5Jfphzb94OI7Fyt21q1/tj1A7U9a19e0+1Ko7WrZwDWcdzNrx5oXkkdQqYgQbjrt82LHVRDrjrt/8a5riNpVf+q8S0nXjBg+4KRsfEVajgTWeWhsuk2LpME9wE/6Qpk3dE5Jra7bQ2kBZsHMRPsA17worMVn64IF766ayDwHFBhtCGgtMgGJMXBtxW/+KCpIY0k3kzu3IJvxmFa/tvVaYfuxls/4MYdoLrkQCYygQY1cez4ohgcdeXAxoDykjX2Kr7U6RMoMmoQXEDdbbNGkfNUvaHTXEVCcjvRNPBljHa7UrOxr9Szt2mifux2H+krAd1vbUP8AU4rhNDb9cGRWqT+t3xKO4TphWcILzmAkWbBM3OljBPYpZXzbrGe1T9Q8mJVZ96n6B+9cvZ0ixEgZtWkmzNRmj8P5Qn8H0gruAzOG8YO6zQQOVtSjK8ki79I6xbhqxHDD1PeAFxJzladr7erupOaXCHAtO60GLGJAVTcEXxymU3GZlrMk5StikeSLNhys30f4gtxrfzNeD7J8wFWhQKnbJxrqFVtRuo7JsRBt3FB2Btbdb+s+b1FxGJllax6rr/6FUX9KK4EjKWi4OS4PI3tqVHqdKqpBADQKmu7z3de4Ip9wBpuuLnhPf8UZ6PvjEM8fIoOKcOCMbHpTUDjo2fbCM8O7F0wNbS3B3mEM2n0wp0g1rQHvY2DeGgwLE8Y5BCNs7WdRZuRmcCBYWBN3ad0KnVHqPXRZoaxvSF9Xr1CRJIa2zRJnTxKhivzAjtEKPTDR3p2o8DiPEqU7G9jdMXYZ0jfbHVmNJi8K27F6Tuq5CWsIFt0w4bpEQTe0ctVy5p1Mx/OHNPUK7mEFpgoh2vCva+mXAiDUHH/EaFLdWAqOMjqt49r1x3CbcqwctRwF3ET+K5n23TjekGIhrhWdcwercAi2nafaiL067hq7RTYJb1W8RyHasXID0oxIMCs6BYdXQeC0o2FVtnH7S0y712/m7Uqrs901NzXL+Jt4I7exRarrP3x1+z89krEOvU3/AMQHdc/JSwSKmz3S77Od1g6zbxktr2e5Y7AO3vsvwMGrfyW17D7FGquH2m+dG/t+SyoRv7x6jP8AxohMqbMqC/otaYi7bxkBFv5ZbpYJ4eC5mUejA8YFvNQXgb13fdt58ciU+oGgdrW/0iyLYyWlbQxZFhBtCmbLrE0GsFsxc955NmB5eSEv35vY27yidJodSytcKUtAzEONxwt1RxnmQrY5THur5YXLWOMN43pIxrsjWZmix3o8NPamavTJ5EU6bWdusdw0Q+jstxqBhEEmPeimP2OykLW7VTPk7bcfHZOgV9N9Vxc4lzjxK1/wt/JTKGJNNwjK4eHmEdp1WPaDoDzWeWdjTHjlVA4VwcGwSToBxRLCbJqBxLg4ZRMAEk6DXxU7HUgHNcx2k3HDT+6dq4h4NT7Q2Ai5tdo596vjdzbm5b83UJbRMt3X2png71X/ADUnZdB24A10ybQZ6yY+tPn7x33ZOp1ykz5KTs3FPlu++bmcxnrHQ+CvHNlrSHtHBu6pYQcx1BBEhtyIQp+znhxadR/LI7isdUJBL6kudBOZ14DAJM8k255cXSSYfAn/AFT5BVy3+G3BceoBegdMQkkmdEarYeQh76UHWO1UmbtvFJ4jBripjMHDc1zfl2HgpRoNyCCJ7CLpVfH+jIY0wYBMx228kmVtU5MJjjWmOLXO1Iy3BBg2GqQ+kIaRmEcCDz4GFIdi3y7eFmg6N/L2dqa+svOUZ+tOgHOFo4TAZJHerFs2jlbP80QOg3eHei73EUnOvoYHDQgW8VF8TxbuckVba20zVqE8NB2AafND3OupNfDZXEa8R2iJ+aiOKR033struaXmkymmgkwNSl1KDmxPHkpNMLhELBUtHJNkLQRCXgakF36Xe2E+1p+yH5j73D5KFh6ha4OGoRWntN5NMT1tdfXI59iIQ/S695WJ5u16nMexYh2nuoWd1ev+bk78qcrUT9pAZd3M83a2soucZOuev8NE5XLftN53X7fzoxPVKLt+MnCL9vFbfTfv3ZoyLj8qZxGWanWNxz5lbrNH2m642Z8EQcqsdvbzOoziOGSfIoY2rNz3BTcVAFQ5Y3GX/wBiHYLDmpN4jsmTc+Atqot16148d+FZ50tGiP7AdnD6ebK5wsYmBobC/AKrPkGDwRvo60l5IJGVpuOBOkHuCrn3i347ZnFiq4OKlKRBYDOtyLTfvlE6mBZWZB4oDhcUWmHkudJkkyTJ5qZ9ag2K5a7IhYjooGRLpE2AA49y1t3ZpGFbktlfe3AgxPipOJx2ZpLKgDxod23gU5sPGVnSKpkDsF9b2Vpb6jWPgEzZ7m0rUzMjxEO4cOHtT9XCvmruaxFjfeHyWbSqio57spvUAHc1pATdRv3u7+IebvkuqePJ5LLlTn1Z8ndP3caHXKFJ2Zgnl1MBriSDADTJOZ9gEb6G9B6uNqyWllANAfUtrlbutB6zvLiuv7G6N4fBU8tFgkC7zBee9+vHQWV5ETD6c12d9EmIqhr67xh2gzHWeerbKLDQ6lVXpt0fOBxoaMxoktLHOvMjeBi0yXW5L0A9xd3aD4lVPp5sZuKw72EAHKSCeBAkOns+aWNcMJj4466NEOq0ze7Y5Ef3USntQhsOExxSDtAkwBPfcrH5df8AUgjScGMLiQAODRr2ShbGvrVLAuc46ATc6BWfZfRJ1YN9K4geqLe08+5XzYexaNEAU2i3GOPfxVpNMs8vpVdkfRji3tkuYwlvVcSe0NJGmnao21uimJwr2elpw0Tvt3mEguMBw04WMFdawtTKQrACx9PK9udrhcRIPeOKvplljt51p0t+Yi6nYu1Ej+aj5roHSz6Og1prYam5oBvTLmm35BM/6brn+OkMnQ8OySFXP+2q/psbOfCX+Q3GYNoJdyc4DwDT8UDxWB4jjwVrxDiSWlxiX2JtqAPIoVjSOGiwmVlepzYY3QJs+hmd3J2vSJB/KSO/+fFOtGSoHDxCkvr5pEQPNXt7258cZrVAluUUxWzwRLRdM0NkuNzYK33NM7x5b0j0WT4KbSG/S7B+55U6lgnUqcxGZo4A3zDWRyhIY9+dmnV9Vn5uyytLtnl1e0PC05b/ADkFtEsIHZdRr6rOQ7Fikb9Fu6gb3q9n6kqs3r77RvD8J/NrdRMjcps47/wKcrMH2m4Tv+3r3/nNHOergS/7RouPwm1zqsrAb/2o0bwdbTsSKwvU3OI463W6oO/ujRn7UGq4bFT7Sd1tod+Xs4/FQ9hPnPT0c6CPDUeSkYnEiH3b1WiBrIyyPP2KDhaZa4PItwA4+KrlNzTp4dy7Ta2zSWmesPeJVj2Vsj0VAGLuufh7vNV3JWqXJI7/AID4lP06tSiJZUJPEag94kqnxdOnc3vTe3Ja/ME1hcZntKzGY0VWm0O4j+cEJa0g2VJjuaqblq7g7XkCTSDh3fEXCm0HhoaW7ma2VzxzEmXX0+CHUGVBllxveOUTb3J41XOLCQOufAbmivjjfyw5eaa1i2cOcvW/HwLeRVk6GdFxi8YWVM3og7O+Dq1pdDQRpJIHcqtJy6t6/wAF036LWBjMRUF3OeR4MIJH/cT4LaOPGbrp1NrabAym0NY0Q1oEAAcAE090iUltSQkPdr3K7oKrPIAI7UNx5lhtNiiIu1Qa7RldJsAfARr71FHmDG0MtR7fVc4ewkI/0F2R6Ws5xE5AI7yUG2jVD61Rw0c95HcXEhdO+jjYvo8GartaxkfpFh8SqAjh8JlRPDtgJX1WBJ1KebQ0UwOMcjmz626OxBGNup1OuGtkqwsNHEgcBJ1MBc/+kfoW30LsVhm2EGqwcATeo0cuY8UdO0bW4+SNbMxAdINxFxwI0IUWbhLqyz2PNm1sUQR2mp7qj0jFvEu7HuHsOnvCJ9MKT8NialFtR8MqVQN49XPLP+0hDNq4lxBBcSPSVBryyQs/mLf1s7f3UNq1UmjVuktw7zmhpOXW2nfy0KdpYJ4hzhAOkxfwUaXmXYthLo7s/BB3dxQTAslG6JeW5WbreJ4n5DX2rnmFyrpyzmMTNo4ak6m5mYzwgTlI0kqo4zCOpuZmIO6RI0s0yrbSwgaE1i8KHtIgTeJAImIXTjj8xx55fV2q2zhLT3/ALFLwrXMBa5rWkHg1vIX0usVlNGHvbDt8je5s/NbRaruZ9p9o7rjSLde385Jt4MOimOv/AO388U5WDvtN1vW+LkYtVnMl8uqaibaa6XW6wp7859Gzb9P5knEOdv3aLj4qKarntc5+60DXLILoOVkTqYPcASi2OO0QNDjbTX+FEam0MzhkEQAGtHADS+vag+eBAU7AiBPEo6MeuhOngy7rvPc2w9upWq2yWRZt+d/Nap108NocBdGmv5CcVg3sMiSPeOztUrZjGOuSAQDrOsEjQdikV8XOo+IUWg4B8i2oPiCB3pcVL1LpPo0GyzfB63F3Ens7VqlhRDOrZx/F+jn3JFF16e9z81qm/dbvHrnyYjiODC7ujOtPXbyN107YGFNPCUogOfneI0zF7uPa2y5a4DK7rHf7eTl2LYFEVMDTpusQ2WnlJLvipi/H6sey8Zmapbjb9R8kI2fGUDM6QIO9xGpA7URpEG7nvIHd8VZsVhnmYQXpliDTweKIsRRfHshGK1QAAgm7oE5b8zZAOnhA2fiT/hO96Dz1RZJAHEge2y9DbMwHo6NKmBZjWj3fOVxHoZs702Oos4ZwT3NufJegKlgT4BVkEH0eZ08AsLbqa7BFrRobTAJ95Ud4yu09itAgU7qDtOto2Yvf3oi8EzAI9nzVZ2iD6Xe0udI04KKJwxG8ODeA7ArFsivBBVPwTDUdfRWHB1IMcp8k/A5p9MeGybQJ9cB3tawH3hVLGUi9xA1Nap+zVXj6YcU4YqkWuImiNOOqrjg90tJMvc4/pbb4SfYqqa7QKuLa0F0buYkDi98+QUXDB1Y53jQ6yQAOQARGhs0VHT+Btm9gFie8m3cFKrUxIpsFhr8P5qi5qgGtubDkNSeR5n8o8URp13Rpkb2xP+0CAorSAYYAXaF0WHYPkFuu6BF+080DtPHkkzcc+XhxSjje2RwPYhuJqljBGpPuTDcRFuB07D8vkgOfWAdQD3raGYfES1Ygg1atPfmesJhz9d7+61VdTPpN1x3hNzzOk8NVqpm37tG8P3JnGVi3OMwMnQRzKMfTFeqHVCWi3DtPEqDWrSewafNOE2TD2wjYqkyXKfKiYTj3J1z7ItDj682CcpvhRKZSzVjRWnSLdpzXFNVX5XB/I37uKi5r666HkU4axLSD/cEahTctp0PtaC5hBaBm0yniWm0WTYaA0faNEO5O5C2itf0Y9DaG0jUFWo9jqQa5rWZZOaxdLgdCBaPxBEOk30QYqjLsOG4hmYmGiKgB/J+L/ST3KjnyxsvikU8NncWCoCXVABAdqS4R1e33LrNLaLWAMZFgBOughc66O4J310MduEPNiCCCA+JBuDMLqOHwraLYADnesQrRbjhnBbUyuh4nkRbXmCibdrS6QyfcEEePtJJmUTw1NS0TKtVziCWgDsQvpq2dm4nspk+SN5ZCgbew3pMLWp+tSePa0oOV/Q9gs2KqVD+BkDvcY8l1TaNbQclRPoZw8Uqz+bgP9oPxVtxdUudH8uo/AkM2zTa7faW9uo9nBTKeRzc+aQTbKUAxQkkJzDbNytmSAbWJE+xAS2jVDBGaJ5kWHzQDG1WPjK5rnkmQJPifEJWKwjAbD2oRgHOFU5YkuPmoFgo0/R0/zFSNmtMy7kY/+lCrYiSGyLalSKeI9HqZJGnfx7lOVkm6mS26it/SVhWVK2Hc4ghlN2YTc70tBHAaqnuqkh7hq45R32HmQinSvD1GuNTNnnV3HucEMwboptceU+Jk/FUll8Ljcb2ViauRgY3gI74UaiSRGV8HUiBmPeTMcFLo0JGY8dJmO8wsfRcRBcQOTRln4+9ShqpVFMQBLuU6exMEE6nv+Sc+rNp3iTy495JQ6vWM6wgTtCtLraBR61QATx4fNNVq2nd80z6X2oCtF1lid2VhTUpzyMe4fNYp0ILg05t1xlrT7IHzUTaTxmsIkA/7gD81OZm3ZcB1m8NeH9SE4l5LjJmLT2BQzx9NOctOFlkSUpwRo1RdqlGokNCS5E7PytJDXJTUQcYJstt7ddD8CkhSA3Np1h7wi8Wf6OukZweMpvmGmWO7nW/qDD4L0DszphSqNkuEcSvK1B0OjTijf/5XVaBTYcrWz42uTzlLdEkt7rqu2elAxGIz+hYW0zuuyjOBcCX6zxjQI3sFmHqNz1nkl07kkZTJ/FMkxHvXKtk7YNSjLgZnXQOceA7AIk8PFdP2P9HtQUGufVLXu3iAGkCRZsEeSrx7/wAluS4+YjJ2Pg3GRUcP9Q+IKkU9lUfw1vbH9lT9p7HfRMenaTxBp3HfBCeOwcSIIdTdI/O3zNlr1Wdl1tcxswcKjT/O9NYjYrzoWnx/sqacJjG/8sn9NT5haGJxYsadaNNWn4hEBvQ3Buw1bG0d0szl9NzSCLmHN8JCNNpySUP2BgKP1l/oS6WU3ekl5cHVHPEi9obBEi0k8kadSgOQRKFGXKTiqwHcPktYJxkmLD+ap51B0E+jntJHxKAFjHSZQzZjIEjU/FENougOkjQ6cNeKEjEZKLjxygDxsq+B92LA0gnnw/umfrxJN9OsfgP55KvP2nBAF7+7igG0Nr1A85XnLJIHCJMeK58rc3Zj84OkNrsIykAjwULGbOoNYS1kECwGbXQWCqexts1KshoLiNYFvbwVp2aHkS+R2cllu41r1nAZ1QTFp7bFMV6na4ePyVi2kWOblc0OHaJVOx+HdTM03GPVNx4StseWX1zZcFnhGJqDXX3oXiK06JdfFzqIKHV8Rw4rbe2FlnpNWrZIAkpsJ1hRDoXQjB5sMSf+of6WrEQ6DtjBt7XOPvj4LEFEcdSKfJ4/d5+5BXOkk80dfgi5ji15flOQwHfjMcRw3j4IG8QT4orjPy0xKC0xbBRZhamnJ0OlNvQaBSwU2VtrkDwKeY7iNQowcnaT0WlP1j1XDnBRXCYH0wuQ0AAlw1ANo7yhIwuYwPHgB4rpn0XdHPT5X1Gj0VIkkevUkxPOPIdqmTaMv5WroZ9HgAp4jEBrabGzTo8YFw+oTYTrl9puUDxv0hYl+JBpnLN8mfKctoaGlxmItuiZlWnpn0+o0KT6LHCpVqMe0BhachILZfeBBOmttFwh1GHEySeM695nzUZ4zxbjtnbpFHpEH1JqZm1CSd4ghx1OVwkOPZr2LqHRPbn1nD5n9Zri0wO4gmOMFed8HtUzkq7zHRDjqOUu1IHPVuo4g9s+jMZcM7Md5zzfQnLDQfGJ8VXDHWXS+ef1jqje3+kVKg0gAVKsWYOE6F5/CO/Vc32h0qrvcHZzTN2lo0bPED+cEz0rdVoVnU64Dw9zi2o477gIl1jIiRZA6uKDWlz+WXv1j+dyz5Mst6aceOMm46H0c6MvwjnGmW4mk9rZfTMvkEmTT5QdATpoidTEMcIabgwRxGuoNwuBU8XWa8uDy1zjMCbSrZ0ex+0a1RuX7ThNQuiO+ZK6JenLfXXaNb0VOwknQIHtHaNWpY7o5Cyaxldz6gaCbWt2ap2s+W3OiCu7YqZaZHE/woZtikW4EPy5ZcJ1mCDDjewmParAzYjsS4nq0wYLvMAc0c2n0ZY6g6kBmDxqXEPnUFp0EEDhCjW0y6rh+MxORluOpQV2JLnBswCR7+I5KydNdkDB5aRe51QySHBoAboDIJuSD7FUJv2qsx0tlnt0zZIbSbkaIA9/aUVZigAqzsPabX02l2vHvClY3aY4Lkyl327sPOkjG4sFAMbidVlbGSgOMxwc7LNuJU447RnlMYaxuLzaaKM0pQAcYCTBBXVJpw5XdOgt7ktsLVNod2FLbRjiFKrqfRZsYOj2tn2klYn9j08uHpDlTb5BYghuoNo4aA3Lmdlbpne98NaG6XOsnQAmNAuV1G3PeVf9q4z65iGku9Gyk77MQeYl7hryHZ58/rWceME+ZXNwfn+W3LNahWVILEulSMZuaU6iToujbP5ppvxWOCfxOzH0mtc8QH6eHNMHVSizRshaTjwmyiCwUppTYWwUE2g7tsLwjGC6S12MDadWoxku3WvcBJuTAPFVwPT7Kl5FhwCLSioDXAyI+fMciotSoS2Z3mzB5x8wm3V7QNStNtH81RbY10c2Z9drMpsMF3W7ANSP5xXoEYmhs/B+kqnLTptA7XHg0Di4lca+hvAE49zwN1lN1+EvIA9wd7Fr6SulDtoYv0NEzRoSAZsTo6p2zoOwdpV51Nsr2FdJel9bH4o1I1MMaDZreA/v48UmlmdUc15mGs+R963s3ZgpAxcnUn5cApWzcGXvc/8ACYa3tA4jslZ672tu60m7PwTJ0knmrVhK7miBbuQJmDcNL9ysuzqLnNAc0g9oUoSNmXe4nl5o9gtkh/XMNOg0LvkFrYPR4y57jA4cu9T6uFyDLJI1BOvaPIq0gdY1tIZQ0NaOA0Vf25tRrWwbtBiRqOUQom1+lVelIaGvaPWCqG1elualV9IyCWOgDSYOUjkQYU7HOuku0ziMTUqFxcC4hsmTlbZo9gCFgJTljBdUErCYosMDTU/NTq20RGqGMEjvPkl1KSrcZWmPJcZoutjyRAUZrUoNW6Yupk0pcrfSQxOsGYGdUpoWDdcDwNipQYILTKMYPDscMzfEciodSnqDwWbHqltZreDiB7TZB12kcrWjk0eS2h21MbkeB+WfeR8FinVBTA4Kl/w4ukAU3ufnPFpGa/sjvC4niX5nOI4kn2klXj6w4UqlLM7IZOWTlmDfLpKo1ZkHvXJ+nnrfmvgjsdwcCw8Lj4ophtnw4FV2hVyOB5fwq24SrPcVpnLKtx3cI6UUpwzT6jh7CCPOFU3K94qj6Si9nNpjvFx7wqLFlbjvTPlne2NumyFuUtwlaMjKyVshJQKBS5JTUrYJQS2EDtKNdH+jtTF1A1lhaXcB8ygdGo8C0R2geasew+nWIwwAZTpW0kH3wbpNJ1V82vk2fhTgsMYrVW5qz9XNa4Rr6ztAODZPEKm4TANZYW8z3nipWxHms19V789Sq8ueZk9k8uJjtCKO2eC3kVNu0a0GYem11XK42aA4g6EkkNBHIQfajFfF06bC/M2G8PgBa6EOcxlV7nOiGtBHaCXa+IW24J1R7ajrMbdrIm/BxVPvGXtpOLKzaxbN2uYbmaxhdFnuiJ0l2nJXuhsWkA19QBxF4Eke06hcf2/skVaZc0Q9om34uw/BEvo36dP/AP5Kzi4R9kTqI1pz3XHdHJTjnMu0ZYXH10naHSUUXCLg6A2js7k2elWHqC9X0bhfKZg9xVS6R4oZTKpVTFtBG9Mm0mNe9W2otPSDG5Kjg4gt1HaDcGeNlUekmNBw5yzvOAv7T5K34DZprNAeGmLNIJO7rBlAvpMwQo0qDAAMznn/AGgD9ygc9JW5skuSnIJeEZZPOYt4J4yiQpAYCLaIIDmJtuqmVKaYLLoMWVBZbDNQtxZA6w5mg+B8P7Qk7KpTi6Q/xGf1BK2eJzN8R4f2U7YeG/8A3qP6p9gJ+CA10zxmXENH+GP6nLEO6avnFnsa0e6fisW+OtJ0N7Twoa8xo4SO4hUbGuHpCPVsPD+FbWLzf0/tbcviK9FtiY78B4ad3JYsXTn4z47rJY8NiFTq1PLUe3k4j3rFiz4/WvKYcFpjoWLFs5ynMlNlqxYiWiEsXE+1YsRB6notg2WLFSto02s5jg5ji08wYVj2b0yrRke0VDoHTlMxaeB9yxYrzxjf7tJGJx7AA5zZeL9mbi42uZUHBbWJfnqPcG8hefBYsXPrbtt1dCdbaMiWmx7/AHqp1axpVw5hILXBwPjKxYp4/VObxK2pt6riCbkNHCfNNsax1KCD6TMbngBHxWLF0T1x07sfpLXwjtx0tEbhu3w5eCmdNOlX100SGloYwyD6zjvX4iA1bWJVlYGqyoVixQJ+CNhfzROIaFixAxV1TLmBwtwWLECawsHDULRWLEGsO/K9p7Va9gYYfWWn1cxHi0j4rFiAT0ofOLq9hA9jQsWLF0TxeP/Z"/>
          <p:cNvSpPr>
            <a:spLocks noChangeAspect="1" noChangeArrowheads="1"/>
          </p:cNvSpPr>
          <p:nvPr/>
        </p:nvSpPr>
        <p:spPr bwMode="auto">
          <a:xfrm>
            <a:off x="63500" y="-830263"/>
            <a:ext cx="2628900" cy="1743076"/>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3076" name="AutoShape 4" descr="data:image/jpeg;base64,/9j/4AAQSkZJRgABAQAAAQABAAD/2wCEAAkGBhQSEBUUExQWFBUUFxcaGBgYFxUZGBgYFxgVFxcVGBQYHCYfFxwjGRcUHy8gJCcpLCwsFR4xNTAqNSYsLCkBCQoKDgwOGg8PGi8kHyQsLCwsLCksLCwsLCksLCwsLCkpLCwsLCwsLCksLCkpLCksLCwsKSksLCwsLCwsLCwpLP/AABEIALcBFAMBIgACEQEDEQH/xAAcAAABBAMBAAAAAAAAAAAAAAAFAgMEBgABBwj/xABGEAABAwIDBAYGCQIEBgIDAAABAAIRAyEEEjEFIkFRBjJhcYGxE1KRocHRBxQjM0JicsLwsuFjc4KSFUNTosPSs/EWJDT/xAAZAQEAAwEBAAAAAAAAAAAAAAAAAQIDBAX/xAAkEQEBAAIDAQABAwUAAAAAAAAAAQIRAyExEkEEIlETMkLR4f/aAAwDAQACEQMRAD8AK0x1f1u/elcv8w+bkwxghm6NXcByetikDl3R13cP1oHCP/k+KW2nr/mN/amW4cW3R94eHaU6KLfVH3iB3Jr/AJjf2Lb2db9bP/GmfRt9UfeDzatmm31R94P2oHKzev8AqaP6PmtVW2f3jyCQ+k2+7+Nv7EmpTG9u/ib+1A5im/edw+KXUHX/AEf+6jYmkIfbiPILVWl95oNweTkExrYcP0fH+ybpN+7/AEfBqhsqsLjBaYb263UjD0hmbLfwf+qJss9LY2zP1O/esyWP+YP6mj4JNKg2KdtSefquShQbGn/M7fXRBVRn3n6fgUv0e/8A6fifkm6tFsVLcufqj5px2HbmdbRg583/ACQIZS+7/QfJiE7a23TwtJjn3MuIaNT1xPYJIui5pMGUnQUyTc8Ml1xXbm1DWqudNpOUcmzYexAR2j0yr1XHK70bSZytt7TqVHpdJMQyYqug6gnMD7UFzLM6J26H0f6eB78uIhpIgPFhN+sOHerjRH3f6D5MXDBUXRfo/wBremBpPAJpgkE8WktEHnB9xRC1Bth+s/1OUfEf82fV/a5OtoNytsOueHa9R8TQblrbo6vIeqUHPMdgjD38BVI7IPH2wl9Hx9uO4puliiaFQOk7zD7beYCc6PtBxDZvr5LHi+pLMvx/qM7q2Wflcdn2Le4/BFMG+zO4+SFYOgJbYaHh2hS8PSA9HujqngOQWzQVZEN/zD/U5KrAZatx/GNUCm4AAw2zzwHN6V/xOhlqgvpSe1nqsCAg54FXUdXmPW/smaVQZaVxrzHqPT7XMc8loaRkEERHWemKIEUbDTl/hlA3XrNy1N4a8x6rEt+Ib6TrN6vrD1v7JFYjLUtq/wCLAnRTmof0t/qcgjYXENyNlzfaOZWKTg6P2bP0jyWIIOHx7T6IZhq6dOTlIo4gQ3eb13cR+dctfWqD0kGIIjePElOPxlUZoeRAaRvOsd2ePafain26kMUIG837x3EfnS2YkE6j7w8RycuVux9YT9obNaRvO6xDZOvafatjale/2pEMa7rHrHLva9p9qI+46k/EDm37zn2n5Jfphzb94OI7Fyt21q1/tj1A7U9a19e0+1Ko7WrZwDWcdzNrx5oXkkdQqYgQbjrt82LHVRDrjrt/8a5riNpVf+q8S0nXjBg+4KRsfEVajgTWeWhsuk2LpME9wE/6Qpk3dE5Jra7bQ2kBZsHMRPsA17worMVn64IF766ayDwHFBhtCGgtMgGJMXBtxW/+KCpIY0k3kzu3IJvxmFa/tvVaYfuxls/4MYdoLrkQCYygQY1cez4ohgcdeXAxoDykjX2Kr7U6RMoMmoQXEDdbbNGkfNUvaHTXEVCcjvRNPBljHa7UrOxr9Szt2mifux2H+krAd1vbUP8AU4rhNDb9cGRWqT+t3xKO4TphWcILzmAkWbBM3OljBPYpZXzbrGe1T9Q8mJVZ96n6B+9cvZ0ixEgZtWkmzNRmj8P5Qn8H0gruAzOG8YO6zQQOVtSjK8ki79I6xbhqxHDD1PeAFxJzladr7erupOaXCHAtO60GLGJAVTcEXxymU3GZlrMk5StikeSLNhys30f4gtxrfzNeD7J8wFWhQKnbJxrqFVtRuo7JsRBt3FB2Btbdb+s+b1FxGJllax6rr/6FUX9KK4EjKWi4OS4PI3tqVHqdKqpBADQKmu7z3de4Ip9wBpuuLnhPf8UZ6PvjEM8fIoOKcOCMbHpTUDjo2fbCM8O7F0wNbS3B3mEM2n0wp0g1rQHvY2DeGgwLE8Y5BCNs7WdRZuRmcCBYWBN3ad0KnVHqPXRZoaxvSF9Xr1CRJIa2zRJnTxKhivzAjtEKPTDR3p2o8DiPEqU7G9jdMXYZ0jfbHVmNJi8K27F6Tuq5CWsIFt0w4bpEQTe0ctVy5p1Mx/OHNPUK7mEFpgoh2vCva+mXAiDUHH/EaFLdWAqOMjqt49r1x3CbcqwctRwF3ET+K5n23TjekGIhrhWdcwercAi2nafaiL067hq7RTYJb1W8RyHasXID0oxIMCs6BYdXQeC0o2FVtnH7S0y712/m7Uqrs901NzXL+Jt4I7exRarrP3x1+z89krEOvU3/AMQHdc/JSwSKmz3S77Od1g6zbxktr2e5Y7AO3vsvwMGrfyW17D7FGquH2m+dG/t+SyoRv7x6jP8AxohMqbMqC/otaYi7bxkBFv5ZbpYJ4eC5mUejA8YFvNQXgb13fdt58ciU+oGgdrW/0iyLYyWlbQxZFhBtCmbLrE0GsFsxc955NmB5eSEv35vY27yidJodSytcKUtAzEONxwt1RxnmQrY5THur5YXLWOMN43pIxrsjWZmix3o8NPamavTJ5EU6bWdusdw0Q+jstxqBhEEmPeimP2OykLW7VTPk7bcfHZOgV9N9Vxc4lzjxK1/wt/JTKGJNNwjK4eHmEdp1WPaDoDzWeWdjTHjlVA4VwcGwSToBxRLCbJqBxLg4ZRMAEk6DXxU7HUgHNcx2k3HDT+6dq4h4NT7Q2Ai5tdo596vjdzbm5b83UJbRMt3X2png71X/ADUnZdB24A10ybQZ6yY+tPn7x33ZOp1ykz5KTs3FPlu++bmcxnrHQ+CvHNlrSHtHBu6pYQcx1BBEhtyIQp+znhxadR/LI7isdUJBL6kudBOZ14DAJM8k255cXSSYfAn/AFT5BVy3+G3BceoBegdMQkkmdEarYeQh76UHWO1UmbtvFJ4jBripjMHDc1zfl2HgpRoNyCCJ7CLpVfH+jIY0wYBMx228kmVtU5MJjjWmOLXO1Iy3BBg2GqQ+kIaRmEcCDz4GFIdi3y7eFmg6N/L2dqa+svOUZ+tOgHOFo4TAZJHerFs2jlbP80QOg3eHei73EUnOvoYHDQgW8VF8TxbuckVba20zVqE8NB2AafND3OupNfDZXEa8R2iJ+aiOKR033struaXmkymmgkwNSl1KDmxPHkpNMLhELBUtHJNkLQRCXgakF36Xe2E+1p+yH5j73D5KFh6ha4OGoRWntN5NMT1tdfXI59iIQ/S695WJ5u16nMexYh2nuoWd1ev+bk78qcrUT9pAZd3M83a2soucZOuev8NE5XLftN53X7fzoxPVKLt+MnCL9vFbfTfv3ZoyLj8qZxGWanWNxz5lbrNH2m642Z8EQcqsdvbzOoziOGSfIoY2rNz3BTcVAFQ5Y3GX/wBiHYLDmpN4jsmTc+Atqot16148d+FZ50tGiP7AdnD6ebK5wsYmBobC/AKrPkGDwRvo60l5IJGVpuOBOkHuCrn3i347ZnFiq4OKlKRBYDOtyLTfvlE6mBZWZB4oDhcUWmHkudJkkyTJ5qZ9ag2K5a7IhYjooGRLpE2AA49y1t3ZpGFbktlfe3AgxPipOJx2ZpLKgDxod23gU5sPGVnSKpkDsF9b2Vpb6jWPgEzZ7m0rUzMjxEO4cOHtT9XCvmruaxFjfeHyWbSqio57spvUAHc1pATdRv3u7+IebvkuqePJ5LLlTn1Z8ndP3caHXKFJ2Zgnl1MBriSDADTJOZ9gEb6G9B6uNqyWllANAfUtrlbutB6zvLiuv7G6N4fBU8tFgkC7zBee9+vHQWV5ETD6c12d9EmIqhr67xh2gzHWeerbKLDQ6lVXpt0fOBxoaMxoktLHOvMjeBi0yXW5L0A9xd3aD4lVPp5sZuKw72EAHKSCeBAkOns+aWNcMJj4466NEOq0ze7Y5Ef3USntQhsOExxSDtAkwBPfcrH5df8AUgjScGMLiQAODRr2ShbGvrVLAuc46ATc6BWfZfRJ1YN9K4geqLe08+5XzYexaNEAU2i3GOPfxVpNMs8vpVdkfRji3tkuYwlvVcSe0NJGmnao21uimJwr2elpw0Tvt3mEguMBw04WMFdawtTKQrACx9PK9udrhcRIPeOKvplljt51p0t+Yi6nYu1Ej+aj5roHSz6Og1prYam5oBvTLmm35BM/6brn+OkMnQ8OySFXP+2q/psbOfCX+Q3GYNoJdyc4DwDT8UDxWB4jjwVrxDiSWlxiX2JtqAPIoVjSOGiwmVlepzYY3QJs+hmd3J2vSJB/KSO/+fFOtGSoHDxCkvr5pEQPNXt7258cZrVAluUUxWzwRLRdM0NkuNzYK33NM7x5b0j0WT4KbSG/S7B+55U6lgnUqcxGZo4A3zDWRyhIY9+dmnV9Vn5uyytLtnl1e0PC05b/ADkFtEsIHZdRr6rOQ7Fikb9Fu6gb3q9n6kqs3r77RvD8J/NrdRMjcps47/wKcrMH2m4Tv+3r3/nNHOergS/7RouPwm1zqsrAb/2o0bwdbTsSKwvU3OI463W6oO/ujRn7UGq4bFT7Sd1tod+Xs4/FQ9hPnPT0c6CPDUeSkYnEiH3b1WiBrIyyPP2KDhaZa4PItwA4+KrlNzTp4dy7Ta2zSWmesPeJVj2Vsj0VAGLuufh7vNV3JWqXJI7/AID4lP06tSiJZUJPEag94kqnxdOnc3vTe3Ja/ME1hcZntKzGY0VWm0O4j+cEJa0g2VJjuaqblq7g7XkCTSDh3fEXCm0HhoaW7ma2VzxzEmXX0+CHUGVBllxveOUTb3J41XOLCQOufAbmivjjfyw5eaa1i2cOcvW/HwLeRVk6GdFxi8YWVM3og7O+Dq1pdDQRpJIHcqtJy6t6/wAF036LWBjMRUF3OeR4MIJH/cT4LaOPGbrp1NrabAym0NY0Q1oEAAcAE090iUltSQkPdr3K7oKrPIAI7UNx5lhtNiiIu1Qa7RldJsAfARr71FHmDG0MtR7fVc4ewkI/0F2R6Ws5xE5AI7yUG2jVD61Rw0c95HcXEhdO+jjYvo8GartaxkfpFh8SqAjh8JlRPDtgJX1WBJ1KebQ0UwOMcjmz626OxBGNup1OuGtkqwsNHEgcBJ1MBc/+kfoW30LsVhm2EGqwcATeo0cuY8UdO0bW4+SNbMxAdINxFxwI0IUWbhLqyz2PNm1sUQR2mp7qj0jFvEu7HuHsOnvCJ9MKT8NialFtR8MqVQN49XPLP+0hDNq4lxBBcSPSVBryyQs/mLf1s7f3UNq1UmjVuktw7zmhpOXW2nfy0KdpYJ4hzhAOkxfwUaXmXYthLo7s/BB3dxQTAslG6JeW5WbreJ4n5DX2rnmFyrpyzmMTNo4ak6m5mYzwgTlI0kqo4zCOpuZmIO6RI0s0yrbSwgaE1i8KHtIgTeJAImIXTjj8xx55fV2q2zhLT3/ALFLwrXMBa5rWkHg1vIX0usVlNGHvbDt8je5s/NbRaruZ9p9o7rjSLde385Jt4MOimOv/AO388U5WDvtN1vW+LkYtVnMl8uqaibaa6XW6wp7859Gzb9P5knEOdv3aLj4qKarntc5+60DXLILoOVkTqYPcASi2OO0QNDjbTX+FEam0MzhkEQAGtHADS+vag+eBAU7AiBPEo6MeuhOngy7rvPc2w9upWq2yWRZt+d/Nap108NocBdGmv5CcVg3sMiSPeOztUrZjGOuSAQDrOsEjQdikV8XOo+IUWg4B8i2oPiCB3pcVL1LpPo0GyzfB63F3Ens7VqlhRDOrZx/F+jn3JFF16e9z81qm/dbvHrnyYjiODC7ujOtPXbyN107YGFNPCUogOfneI0zF7uPa2y5a4DK7rHf7eTl2LYFEVMDTpusQ2WnlJLvipi/H6sey8Zmapbjb9R8kI2fGUDM6QIO9xGpA7URpEG7nvIHd8VZsVhnmYQXpliDTweKIsRRfHshGK1QAAgm7oE5b8zZAOnhA2fiT/hO96Dz1RZJAHEge2y9DbMwHo6NKmBZjWj3fOVxHoZs702Oos4ZwT3NufJegKlgT4BVkEH0eZ08AsLbqa7BFrRobTAJ95Ud4yu09itAgU7qDtOto2Yvf3oi8EzAI9nzVZ2iD6Xe0udI04KKJwxG8ODeA7ArFsivBBVPwTDUdfRWHB1IMcp8k/A5p9MeGybQJ9cB3tawH3hVLGUi9xA1Nap+zVXj6YcU4YqkWuImiNOOqrjg90tJMvc4/pbb4SfYqqa7QKuLa0F0buYkDi98+QUXDB1Y53jQ6yQAOQARGhs0VHT+Btm9gFie8m3cFKrUxIpsFhr8P5qi5qgGtubDkNSeR5n8o8URp13Rpkb2xP+0CAorSAYYAXaF0WHYPkFuu6BF+080DtPHkkzcc+XhxSjje2RwPYhuJqljBGpPuTDcRFuB07D8vkgOfWAdQD3raGYfES1Ygg1atPfmesJhz9d7+61VdTPpN1x3hNzzOk8NVqpm37tG8P3JnGVi3OMwMnQRzKMfTFeqHVCWi3DtPEqDWrSewafNOE2TD2wjYqkyXKfKiYTj3J1z7ItDj682CcpvhRKZSzVjRWnSLdpzXFNVX5XB/I37uKi5r666HkU4axLSD/cEahTctp0PtaC5hBaBm0yniWm0WTYaA0faNEO5O5C2itf0Y9DaG0jUFWo9jqQa5rWZZOaxdLgdCBaPxBEOk30QYqjLsOG4hmYmGiKgB/J+L/ST3KjnyxsvikU8NncWCoCXVABAdqS4R1e33LrNLaLWAMZFgBOughc66O4J310MduEPNiCCCA+JBuDMLqOHwraLYADnesQrRbjhnBbUyuh4nkRbXmCibdrS6QyfcEEePtJJmUTw1NS0TKtVziCWgDsQvpq2dm4nspk+SN5ZCgbew3pMLWp+tSePa0oOV/Q9gs2KqVD+BkDvcY8l1TaNbQclRPoZw8Uqz+bgP9oPxVtxdUudH8uo/AkM2zTa7faW9uo9nBTKeRzc+aQTbKUAxQkkJzDbNytmSAbWJE+xAS2jVDBGaJ5kWHzQDG1WPjK5rnkmQJPifEJWKwjAbD2oRgHOFU5YkuPmoFgo0/R0/zFSNmtMy7kY/+lCrYiSGyLalSKeI9HqZJGnfx7lOVkm6mS26it/SVhWVK2Hc4ghlN2YTc70tBHAaqnuqkh7hq45R32HmQinSvD1GuNTNnnV3HucEMwboptceU+Jk/FUll8Ljcb2ViauRgY3gI74UaiSRGV8HUiBmPeTMcFLo0JGY8dJmO8wsfRcRBcQOTRln4+9ShqpVFMQBLuU6exMEE6nv+Sc+rNp3iTy495JQ6vWM6wgTtCtLraBR61QATx4fNNVq2nd80z6X2oCtF1lid2VhTUpzyMe4fNYp0ILg05t1xlrT7IHzUTaTxmsIkA/7gD81OZm3ZcB1m8NeH9SE4l5LjJmLT2BQzx9NOctOFlkSUpwRo1RdqlGokNCS5E7PytJDXJTUQcYJstt7ddD8CkhSA3Np1h7wi8Wf6OukZweMpvmGmWO7nW/qDD4L0DszphSqNkuEcSvK1B0OjTijf/5XVaBTYcrWz42uTzlLdEkt7rqu2elAxGIz+hYW0zuuyjOBcCX6zxjQI3sFmHqNz1nkl07kkZTJ/FMkxHvXKtk7YNSjLgZnXQOceA7AIk8PFdP2P9HtQUGufVLXu3iAGkCRZsEeSrx7/wAluS4+YjJ2Pg3GRUcP9Q+IKkU9lUfw1vbH9lT9p7HfRMenaTxBp3HfBCeOwcSIIdTdI/O3zNlr1Wdl1tcxswcKjT/O9NYjYrzoWnx/sqacJjG/8sn9NT5haGJxYsadaNNWn4hEBvQ3Buw1bG0d0szl9NzSCLmHN8JCNNpySUP2BgKP1l/oS6WU3ekl5cHVHPEi9obBEi0k8kadSgOQRKFGXKTiqwHcPktYJxkmLD+ap51B0E+jntJHxKAFjHSZQzZjIEjU/FENougOkjQ6cNeKEjEZKLjxygDxsq+B92LA0gnnw/umfrxJN9OsfgP55KvP2nBAF7+7igG0Nr1A85XnLJIHCJMeK58rc3Zj84OkNrsIykAjwULGbOoNYS1kECwGbXQWCqexts1KshoLiNYFvbwVp2aHkS+R2cllu41r1nAZ1QTFp7bFMV6na4ePyVi2kWOblc0OHaJVOx+HdTM03GPVNx4StseWX1zZcFnhGJqDXX3oXiK06JdfFzqIKHV8Rw4rbe2FlnpNWrZIAkpsJ1hRDoXQjB5sMSf+of6WrEQ6DtjBt7XOPvj4LEFEcdSKfJ4/d5+5BXOkk80dfgi5ji15flOQwHfjMcRw3j4IG8QT4orjPy0xKC0xbBRZhamnJ0OlNvQaBSwU2VtrkDwKeY7iNQowcnaT0WlP1j1XDnBRXCYH0wuQ0AAlw1ANo7yhIwuYwPHgB4rpn0XdHPT5X1Gj0VIkkevUkxPOPIdqmTaMv5WroZ9HgAp4jEBrabGzTo8YFw+oTYTrl9puUDxv0hYl+JBpnLN8mfKctoaGlxmItuiZlWnpn0+o0KT6LHCpVqMe0BhachILZfeBBOmttFwh1GHEySeM695nzUZ4zxbjtnbpFHpEH1JqZm1CSd4ghx1OVwkOPZr2LqHRPbn1nD5n9Zri0wO4gmOMFed8HtUzkq7zHRDjqOUu1IHPVuo4g9s+jMZcM7Md5zzfQnLDQfGJ8VXDHWXS+ef1jqje3+kVKg0gAVKsWYOE6F5/CO/Vc32h0qrvcHZzTN2lo0bPED+cEz0rdVoVnU64Dw9zi2o477gIl1jIiRZA6uKDWlz+WXv1j+dyz5Mst6aceOMm46H0c6MvwjnGmW4mk9rZfTMvkEmTT5QdATpoidTEMcIabgwRxGuoNwuBU8XWa8uDy1zjMCbSrZ0ex+0a1RuX7ThNQuiO+ZK6JenLfXXaNb0VOwknQIHtHaNWpY7o5Cyaxldz6gaCbWt2ap2s+W3OiCu7YqZaZHE/woZtikW4EPy5ZcJ1mCDDjewmParAzYjsS4nq0wYLvMAc0c2n0ZY6g6kBmDxqXEPnUFp0EEDhCjW0y6rh+MxORluOpQV2JLnBswCR7+I5KydNdkDB5aRe51QySHBoAboDIJuSD7FUJv2qsx0tlnt0zZIbSbkaIA9/aUVZigAqzsPabX02l2vHvClY3aY4Lkyl327sPOkjG4sFAMbidVlbGSgOMxwc7LNuJU447RnlMYaxuLzaaKM0pQAcYCTBBXVJpw5XdOgt7ktsLVNod2FLbRjiFKrqfRZsYOj2tn2klYn9j08uHpDlTb5BYghuoNo4aA3Lmdlbpne98NaG6XOsnQAmNAuV1G3PeVf9q4z65iGku9Gyk77MQeYl7hryHZ58/rWceME+ZXNwfn+W3LNahWVILEulSMZuaU6iToujbP5ppvxWOCfxOzH0mtc8QH6eHNMHVSizRshaTjwmyiCwUppTYWwUE2g7tsLwjGC6S12MDadWoxku3WvcBJuTAPFVwPT7Kl5FhwCLSioDXAyI+fMciotSoS2Z3mzB5x8wm3V7QNStNtH81RbY10c2Z9drMpsMF3W7ANSP5xXoEYmhs/B+kqnLTptA7XHg0Di4lca+hvAE49zwN1lN1+EvIA9wd7Fr6SulDtoYv0NEzRoSAZsTo6p2zoOwdpV51Nsr2FdJel9bH4o1I1MMaDZreA/v48UmlmdUc15mGs+R963s3ZgpAxcnUn5cApWzcGXvc/8ACYa3tA4jslZ672tu60m7PwTJ0knmrVhK7miBbuQJmDcNL9ysuzqLnNAc0g9oUoSNmXe4nl5o9gtkh/XMNOg0LvkFrYPR4y57jA4cu9T6uFyDLJI1BOvaPIq0gdY1tIZQ0NaOA0Vf25tRrWwbtBiRqOUQom1+lVelIaGvaPWCqG1elualV9IyCWOgDSYOUjkQYU7HOuku0ziMTUqFxcC4hsmTlbZo9gCFgJTljBdUErCYosMDTU/NTq20RGqGMEjvPkl1KSrcZWmPJcZoutjyRAUZrUoNW6Yupk0pcrfSQxOsGYGdUpoWDdcDwNipQYILTKMYPDscMzfEciodSnqDwWbHqltZreDiB7TZB12kcrWjk0eS2h21MbkeB+WfeR8FinVBTA4Kl/w4ukAU3ufnPFpGa/sjvC4niX5nOI4kn2klXj6w4UqlLM7IZOWTlmDfLpKo1ZkHvXJ+nnrfmvgjsdwcCw8Lj4ophtnw4FV2hVyOB5fwq24SrPcVpnLKtx3cI6UUpwzT6jh7CCPOFU3K94qj6Si9nNpjvFx7wqLFlbjvTPlne2NumyFuUtwlaMjKyVshJQKBS5JTUrYJQS2EDtKNdH+jtTF1A1lhaXcB8ygdGo8C0R2geasew+nWIwwAZTpW0kH3wbpNJ1V82vk2fhTgsMYrVW5qz9XNa4Rr6ztAODZPEKm4TANZYW8z3nipWxHms19V789Sq8ueZk9k8uJjtCKO2eC3kVNu0a0GYem11XK42aA4g6EkkNBHIQfajFfF06bC/M2G8PgBa6EOcxlV7nOiGtBHaCXa+IW24J1R7ajrMbdrIm/BxVPvGXtpOLKzaxbN2uYbmaxhdFnuiJ0l2nJXuhsWkA19QBxF4Eke06hcf2/skVaZc0Q9om34uw/BEvo36dP/AP5Kzi4R9kTqI1pz3XHdHJTjnMu0ZYXH10naHSUUXCLg6A2js7k2elWHqC9X0bhfKZg9xVS6R4oZTKpVTFtBG9Mm0mNe9W2otPSDG5Kjg4gt1HaDcGeNlUekmNBw5yzvOAv7T5K34DZprNAeGmLNIJO7rBlAvpMwQo0qDAAMznn/AGgD9ygc9JW5skuSnIJeEZZPOYt4J4yiQpAYCLaIIDmJtuqmVKaYLLoMWVBZbDNQtxZA6w5mg+B8P7Qk7KpTi6Q/xGf1BK2eJzN8R4f2U7YeG/8A3qP6p9gJ+CA10zxmXENH+GP6nLEO6avnFnsa0e6fisW+OtJ0N7Twoa8xo4SO4hUbGuHpCPVsPD+FbWLzf0/tbcviK9FtiY78B4ad3JYsXTn4z47rJY8NiFTq1PLUe3k4j3rFiz4/WvKYcFpjoWLFs5ynMlNlqxYiWiEsXE+1YsRB6notg2WLFSto02s5jg5ji08wYVj2b0yrRke0VDoHTlMxaeB9yxYrzxjf7tJGJx7AA5zZeL9mbi42uZUHBbWJfnqPcG8hefBYsXPrbtt1dCdbaMiWmx7/AHqp1axpVw5hILXBwPjKxYp4/VObxK2pt6riCbkNHCfNNsax1KCD6TMbngBHxWLF0T1x07sfpLXwjtx0tEbhu3w5eCmdNOlX100SGloYwyD6zjvX4iA1bWJVlYGqyoVixQJ+CNhfzROIaFixAxV1TLmBwtwWLECawsHDULRWLEGsO/K9p7Va9gYYfWWn1cxHi0j4rFiAT0ofOLq9hA9jQsWLF0TxeP/Z"/>
          <p:cNvSpPr>
            <a:spLocks noChangeAspect="1" noChangeArrowheads="1"/>
          </p:cNvSpPr>
          <p:nvPr/>
        </p:nvSpPr>
        <p:spPr bwMode="auto">
          <a:xfrm>
            <a:off x="63500" y="-830263"/>
            <a:ext cx="2628900" cy="1743076"/>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3078" name="Picture 6" descr="http://www.fya.org.uk/wp-content/uploads/2011/04/raj-peer-research.jpg"/>
          <p:cNvPicPr>
            <a:picLocks noChangeAspect="1" noChangeArrowheads="1"/>
          </p:cNvPicPr>
          <p:nvPr/>
        </p:nvPicPr>
        <p:blipFill>
          <a:blip r:embed="rId3" cstate="print"/>
          <a:srcRect/>
          <a:stretch>
            <a:fillRect/>
          </a:stretch>
        </p:blipFill>
        <p:spPr bwMode="auto">
          <a:xfrm>
            <a:off x="323528" y="1988840"/>
            <a:ext cx="3702596" cy="2459268"/>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970318"/>
          </a:xfrm>
          <a:prstGeom prst="rect">
            <a:avLst/>
          </a:prstGeom>
          <a:noFill/>
        </p:spPr>
        <p:txBody>
          <a:bodyPr wrap="square" rtlCol="0">
            <a:spAutoFit/>
          </a:bodyPr>
          <a:lstStyle/>
          <a:p>
            <a:r>
              <a:rPr lang="zh-CN" altLang="zh-CN" dirty="0"/>
              <a:t>在上课期间，给自己设立一个目标，尽可能地与更多的学生交谈。</a:t>
            </a:r>
          </a:p>
          <a:p>
            <a:r>
              <a:rPr lang="zh-CN" altLang="zh-CN" dirty="0"/>
              <a:t>通过这种方式，你就更容易了解大多数学生所学的进度和程度。</a:t>
            </a:r>
          </a:p>
          <a:p>
            <a:r>
              <a:rPr lang="zh-CN" altLang="zh-CN" dirty="0"/>
              <a:t>反过来说，你也就更可能支持并帮助到那些学海中挣扎的学生们。</a:t>
            </a:r>
          </a:p>
          <a:p>
            <a:r>
              <a:rPr lang="zh-CN" altLang="zh-CN" dirty="0"/>
              <a:t>当然，和很多学生交谈是不大可能的。特别是当你带的班级特别难搞，你还需要监督他们的时候。</a:t>
            </a:r>
          </a:p>
          <a:p>
            <a:r>
              <a:rPr lang="zh-CN" altLang="zh-CN" dirty="0"/>
              <a:t>如果真是这样的话，你就把目标定为每几次课做一回。或者，你也可以把学生叫到班级前面来交流。有学生提出来的想法，你都把它记录下来，试着花几堂课时间让全班同学都参与一下。</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Talk To </a:t>
            </a:r>
            <a:r>
              <a:rPr lang="en-GB" sz="2400" b="1" u="sng" dirty="0" smtClean="0"/>
              <a:t>Me</a:t>
            </a:r>
            <a:r>
              <a:rPr lang="zh-CN" altLang="zh-CN" sz="2400" dirty="0"/>
              <a:t>告诉我</a:t>
            </a:r>
          </a:p>
          <a:p>
            <a:pPr algn="ctr"/>
            <a:endParaRPr lang="en-GB" sz="2400" b="1" u="sng" dirty="0"/>
          </a:p>
        </p:txBody>
      </p:sp>
      <p:pic>
        <p:nvPicPr>
          <p:cNvPr id="2050" name="Picture 2" descr="http://t3.gstatic.com/images?q=tbn:ANd9GcTCJ1d_WMarqRXF2fRWAefkIwhrhB0Ih7qkcj_fz0RuTHt6qknX"/>
          <p:cNvPicPr>
            <a:picLocks noChangeAspect="1" noChangeArrowheads="1"/>
          </p:cNvPicPr>
          <p:nvPr/>
        </p:nvPicPr>
        <p:blipFill>
          <a:blip r:embed="rId3" cstate="print"/>
          <a:srcRect/>
          <a:stretch>
            <a:fillRect/>
          </a:stretch>
        </p:blipFill>
        <p:spPr bwMode="auto">
          <a:xfrm>
            <a:off x="395536" y="2132856"/>
            <a:ext cx="3538568" cy="2376264"/>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709807"/>
            <a:ext cx="4176464" cy="2308324"/>
          </a:xfrm>
          <a:prstGeom prst="rect">
            <a:avLst/>
          </a:prstGeom>
          <a:noFill/>
        </p:spPr>
        <p:txBody>
          <a:bodyPr wrap="square" rtlCol="0">
            <a:spAutoFit/>
          </a:bodyPr>
          <a:lstStyle/>
          <a:p>
            <a:r>
              <a:rPr lang="zh-CN" altLang="zh-CN" dirty="0"/>
              <a:t>幽默是激励学生，让学生参与进来的</a:t>
            </a:r>
            <a:r>
              <a:rPr lang="zh-CN" altLang="zh-CN" dirty="0" smtClean="0"/>
              <a:t>好</a:t>
            </a:r>
            <a:endParaRPr lang="en-US" altLang="zh-CN" dirty="0" smtClean="0"/>
          </a:p>
          <a:p>
            <a:endParaRPr lang="en-US" altLang="zh-CN" dirty="0"/>
          </a:p>
          <a:p>
            <a:r>
              <a:rPr lang="zh-CN" altLang="zh-CN" dirty="0" smtClean="0"/>
              <a:t>办法</a:t>
            </a:r>
            <a:r>
              <a:rPr lang="zh-CN" altLang="zh-CN" dirty="0"/>
              <a:t>，它让所有人都感觉身在课堂其中。</a:t>
            </a:r>
          </a:p>
          <a:p>
            <a:r>
              <a:rPr lang="zh-CN" altLang="zh-CN" dirty="0"/>
              <a:t>寻找运用幽默感的机会</a:t>
            </a:r>
            <a:r>
              <a:rPr lang="zh-CN" altLang="zh-CN" dirty="0" smtClean="0"/>
              <a:t>。</a:t>
            </a:r>
            <a:endParaRPr lang="en-US" altLang="zh-CN" dirty="0" smtClean="0"/>
          </a:p>
          <a:p>
            <a:endParaRPr lang="en-US" altLang="zh-CN" dirty="0"/>
          </a:p>
          <a:p>
            <a:endParaRPr lang="zh-CN" altLang="zh-CN" dirty="0"/>
          </a:p>
          <a:p>
            <a:r>
              <a:rPr lang="zh-CN" altLang="zh-CN" dirty="0"/>
              <a:t>在网络上找笑话，即使有些不是很好，也不要担心自嘲。</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Humour</a:t>
            </a:r>
            <a:r>
              <a:rPr lang="zh-CN" altLang="zh-CN" sz="2400" dirty="0"/>
              <a:t>幽默</a:t>
            </a:r>
          </a:p>
          <a:p>
            <a:pPr algn="ctr"/>
            <a:endParaRPr lang="en-GB" sz="2400" b="1" u="sng" dirty="0"/>
          </a:p>
        </p:txBody>
      </p:sp>
      <p:pic>
        <p:nvPicPr>
          <p:cNvPr id="1026" name="Picture 2" descr="http://t3.gstatic.com/images?q=tbn:ANd9GcQK426OPXoKMZzBXg792sylGopJvksiM7hgA6sekeceNxH8s78jEg"/>
          <p:cNvPicPr>
            <a:picLocks noChangeAspect="1" noChangeArrowheads="1"/>
          </p:cNvPicPr>
          <p:nvPr/>
        </p:nvPicPr>
        <p:blipFill>
          <a:blip r:embed="rId3" cstate="print"/>
          <a:srcRect l="1704" t="3271" r="2878" b="5139"/>
          <a:stretch>
            <a:fillRect/>
          </a:stretch>
        </p:blipFill>
        <p:spPr bwMode="auto">
          <a:xfrm>
            <a:off x="251520" y="2132856"/>
            <a:ext cx="4032448" cy="2016224"/>
          </a:xfrm>
          <a:prstGeom prst="rect">
            <a:avLst/>
          </a:prstGeom>
          <a:noFill/>
        </p:spPr>
      </p:pic>
    </p:spTree>
    <p:extLst>
      <p:ext uri="{BB962C8B-B14F-4D97-AF65-F5344CB8AC3E}">
        <p14:creationId xmlns:p14="http://schemas.microsoft.com/office/powerpoint/2010/main" val="2875505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318648" y="143666"/>
            <a:ext cx="648072" cy="573712"/>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8285472" y="143666"/>
            <a:ext cx="751024" cy="415498"/>
          </a:xfrm>
          <a:prstGeom prst="rect">
            <a:avLst/>
          </a:prstGeom>
          <a:noFill/>
        </p:spPr>
        <p:txBody>
          <a:bodyPr wrap="square" rtlCol="0">
            <a:spAutoFit/>
          </a:bodyPr>
          <a:lstStyle/>
          <a:p>
            <a:pPr algn="ctr"/>
            <a:r>
              <a:rPr lang="en-GB" sz="1050" dirty="0" smtClean="0">
                <a:solidFill>
                  <a:schemeClr val="bg1"/>
                </a:solidFill>
                <a:hlinkClick r:id="rId2" action="ppaction://hlinksldjump"/>
              </a:rPr>
              <a:t>Back to </a:t>
            </a:r>
          </a:p>
          <a:p>
            <a:pPr algn="ctr"/>
            <a:r>
              <a:rPr lang="en-GB" sz="1050" dirty="0" smtClean="0">
                <a:solidFill>
                  <a:schemeClr val="bg1"/>
                </a:solidFill>
                <a:hlinkClick r:id="rId2" action="ppaction://hlinksldjump"/>
              </a:rPr>
              <a:t>the start</a:t>
            </a:r>
            <a:endParaRPr lang="en-GB" sz="1050" dirty="0">
              <a:solidFill>
                <a:schemeClr val="bg1"/>
              </a:solidFill>
            </a:endParaRPr>
          </a:p>
        </p:txBody>
      </p:sp>
      <p:sp>
        <p:nvSpPr>
          <p:cNvPr id="7" name="TextBox 6"/>
          <p:cNvSpPr txBox="1"/>
          <p:nvPr/>
        </p:nvSpPr>
        <p:spPr>
          <a:xfrm>
            <a:off x="4559416" y="1268760"/>
            <a:ext cx="4176464" cy="3693319"/>
          </a:xfrm>
          <a:prstGeom prst="rect">
            <a:avLst/>
          </a:prstGeom>
          <a:noFill/>
        </p:spPr>
        <p:txBody>
          <a:bodyPr wrap="square" rtlCol="0">
            <a:spAutoFit/>
          </a:bodyPr>
          <a:lstStyle/>
          <a:p>
            <a:r>
              <a:rPr lang="zh-CN" altLang="zh-CN" dirty="0"/>
              <a:t>这一张与上张所说的当范例幻灯片紧密相关</a:t>
            </a:r>
            <a:r>
              <a:rPr lang="zh-CN" altLang="zh-CN" dirty="0" smtClean="0"/>
              <a:t>。</a:t>
            </a:r>
            <a:endParaRPr lang="en-US" altLang="zh-CN" dirty="0" smtClean="0"/>
          </a:p>
          <a:p>
            <a:endParaRPr lang="zh-CN" altLang="zh-CN" dirty="0"/>
          </a:p>
          <a:p>
            <a:r>
              <a:rPr lang="zh-CN" altLang="zh-CN" dirty="0"/>
              <a:t>提供关键字文本能给学生一些能掌握的东西。这会让他们在更宽阔的框架工作里定位关键词</a:t>
            </a:r>
            <a:r>
              <a:rPr lang="zh-CN" altLang="zh-CN" dirty="0" smtClean="0"/>
              <a:t>。</a:t>
            </a:r>
            <a:endParaRPr lang="en-US" altLang="zh-CN" dirty="0" smtClean="0"/>
          </a:p>
          <a:p>
            <a:endParaRPr lang="zh-CN" altLang="zh-CN" dirty="0"/>
          </a:p>
          <a:p>
            <a:r>
              <a:rPr lang="zh-CN" altLang="zh-CN" dirty="0"/>
              <a:t>看一下左边的图画。你会注意到围绕黑圈的不同文本影响着我们看到的结果（事实上他们是完全一样的）</a:t>
            </a:r>
            <a:r>
              <a:rPr lang="zh-CN" altLang="zh-CN" dirty="0" smtClean="0"/>
              <a:t>。</a:t>
            </a:r>
            <a:endParaRPr lang="en-US" altLang="zh-CN" dirty="0" smtClean="0"/>
          </a:p>
          <a:p>
            <a:endParaRPr lang="zh-CN" altLang="zh-CN" dirty="0"/>
          </a:p>
          <a:p>
            <a:r>
              <a:rPr lang="zh-CN" altLang="zh-CN" dirty="0"/>
              <a:t>关于学生们对关键词的理解，文本也有同样的影响。</a:t>
            </a:r>
          </a:p>
        </p:txBody>
      </p:sp>
      <p:sp>
        <p:nvSpPr>
          <p:cNvPr id="10" name="TextBox 9"/>
          <p:cNvSpPr txBox="1"/>
          <p:nvPr/>
        </p:nvSpPr>
        <p:spPr>
          <a:xfrm>
            <a:off x="1331640" y="260648"/>
            <a:ext cx="6120680" cy="830997"/>
          </a:xfrm>
          <a:prstGeom prst="rect">
            <a:avLst/>
          </a:prstGeom>
          <a:noFill/>
        </p:spPr>
        <p:txBody>
          <a:bodyPr wrap="square" rtlCol="0">
            <a:spAutoFit/>
          </a:bodyPr>
          <a:lstStyle/>
          <a:p>
            <a:pPr algn="ctr"/>
            <a:r>
              <a:rPr lang="en-GB" sz="2400" b="1" u="sng" dirty="0" smtClean="0"/>
              <a:t>Exemplify</a:t>
            </a:r>
            <a:r>
              <a:rPr lang="zh-CN" altLang="zh-CN" sz="2400" dirty="0"/>
              <a:t>关键词文本</a:t>
            </a:r>
          </a:p>
          <a:p>
            <a:pPr algn="ctr"/>
            <a:endParaRPr lang="en-GB" sz="2400" b="1" u="sng" dirty="0"/>
          </a:p>
        </p:txBody>
      </p:sp>
      <p:pic>
        <p:nvPicPr>
          <p:cNvPr id="76802" name="Picture 2" descr="http://t2.gstatic.com/images?q=tbn:ANd9GcT0xAwBPgUsvuRB0kzS5VWtFRqAlY7FfYIUBjqqKN4aHxV68sYx"/>
          <p:cNvPicPr>
            <a:picLocks noChangeAspect="1" noChangeArrowheads="1"/>
          </p:cNvPicPr>
          <p:nvPr/>
        </p:nvPicPr>
        <p:blipFill>
          <a:blip r:embed="rId3" cstate="print"/>
          <a:srcRect/>
          <a:stretch>
            <a:fillRect/>
          </a:stretch>
        </p:blipFill>
        <p:spPr bwMode="auto">
          <a:xfrm>
            <a:off x="395536" y="2060848"/>
            <a:ext cx="3825802" cy="2673796"/>
          </a:xfrm>
          <a:prstGeom prst="rect">
            <a:avLst/>
          </a:prstGeom>
          <a:noFill/>
        </p:spPr>
      </p:pic>
    </p:spTree>
    <p:extLst>
      <p:ext uri="{BB962C8B-B14F-4D97-AF65-F5344CB8AC3E}">
        <p14:creationId xmlns:p14="http://schemas.microsoft.com/office/powerpoint/2010/main" val="2650253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611</TotalTime>
  <Words>7916</Words>
  <Application>Microsoft Office PowerPoint</Application>
  <PresentationFormat>全屏显示(4:3)</PresentationFormat>
  <Paragraphs>797</Paragraphs>
  <Slides>83</Slides>
  <Notes>0</Notes>
  <HiddenSlides>0</HiddenSlides>
  <MMClips>0</MMClips>
  <ScaleCrop>false</ScaleCrop>
  <HeadingPairs>
    <vt:vector size="4" baseType="variant">
      <vt:variant>
        <vt:lpstr>主题</vt:lpstr>
      </vt:variant>
      <vt:variant>
        <vt:i4>1</vt:i4>
      </vt:variant>
      <vt:variant>
        <vt:lpstr>幻灯片标题</vt:lpstr>
      </vt:variant>
      <vt:variant>
        <vt:i4>83</vt:i4>
      </vt:variant>
    </vt:vector>
  </HeadingPairs>
  <TitlesOfParts>
    <vt:vector size="84" baseType="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King Edward VI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Eddie Tudor</dc:creator>
  <cp:lastModifiedBy>maimai</cp:lastModifiedBy>
  <cp:revision>60</cp:revision>
  <dcterms:created xsi:type="dcterms:W3CDTF">2012-05-16T08:03:03Z</dcterms:created>
  <dcterms:modified xsi:type="dcterms:W3CDTF">2017-04-12T05:51:49Z</dcterms:modified>
</cp:coreProperties>
</file>